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Poppins Bold" charset="1" panose="00000800000000000000"/>
      <p:regular r:id="rId21"/>
    </p:embeddedFont>
    <p:embeddedFont>
      <p:font typeface="DM Sans Bold" charset="1" panose="00000000000000000000"/>
      <p:regular r:id="rId22"/>
    </p:embeddedFont>
    <p:embeddedFont>
      <p:font typeface="Nunito" charset="1" panose="000000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 Id="rId5" Target="../media/image1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 Id="rId5" Target="../media/image2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2372A"/>
        </a:solidFill>
      </p:bgPr>
    </p:bg>
    <p:spTree>
      <p:nvGrpSpPr>
        <p:cNvPr id="1" name=""/>
        <p:cNvGrpSpPr/>
        <p:nvPr/>
      </p:nvGrpSpPr>
      <p:grpSpPr>
        <a:xfrm>
          <a:off x="0" y="0"/>
          <a:ext cx="0" cy="0"/>
          <a:chOff x="0" y="0"/>
          <a:chExt cx="0" cy="0"/>
        </a:xfrm>
      </p:grpSpPr>
      <p:sp>
        <p:nvSpPr>
          <p:cNvPr name="Freeform 2" id="2"/>
          <p:cNvSpPr/>
          <p:nvPr/>
        </p:nvSpPr>
        <p:spPr>
          <a:xfrm flipH="false" flipV="false" rot="0">
            <a:off x="7167807" y="1654974"/>
            <a:ext cx="2884865" cy="2848149"/>
          </a:xfrm>
          <a:custGeom>
            <a:avLst/>
            <a:gdLst/>
            <a:ahLst/>
            <a:cxnLst/>
            <a:rect r="r" b="b" t="t" l="l"/>
            <a:pathLst>
              <a:path h="2848149" w="2884865">
                <a:moveTo>
                  <a:pt x="0" y="0"/>
                </a:moveTo>
                <a:lnTo>
                  <a:pt x="2884866" y="0"/>
                </a:lnTo>
                <a:lnTo>
                  <a:pt x="2884866" y="2848149"/>
                </a:lnTo>
                <a:lnTo>
                  <a:pt x="0" y="28481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6234469"/>
            <a:ext cx="9144000" cy="4080510"/>
          </a:xfrm>
          <a:custGeom>
            <a:avLst/>
            <a:gdLst/>
            <a:ahLst/>
            <a:cxnLst/>
            <a:rect r="r" b="b" t="t" l="l"/>
            <a:pathLst>
              <a:path h="4080510" w="9144000">
                <a:moveTo>
                  <a:pt x="0" y="0"/>
                </a:moveTo>
                <a:lnTo>
                  <a:pt x="9144000" y="0"/>
                </a:lnTo>
                <a:lnTo>
                  <a:pt x="9144000" y="4080510"/>
                </a:lnTo>
                <a:lnTo>
                  <a:pt x="0" y="4080510"/>
                </a:lnTo>
                <a:lnTo>
                  <a:pt x="0" y="0"/>
                </a:lnTo>
                <a:close/>
              </a:path>
            </a:pathLst>
          </a:custGeom>
          <a:blipFill>
            <a:blip r:embed="rId4">
              <a:alphaModFix amt="25000"/>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144000" y="6234469"/>
            <a:ext cx="9144000" cy="4080510"/>
          </a:xfrm>
          <a:custGeom>
            <a:avLst/>
            <a:gdLst/>
            <a:ahLst/>
            <a:cxnLst/>
            <a:rect r="r" b="b" t="t" l="l"/>
            <a:pathLst>
              <a:path h="4080510" w="9144000">
                <a:moveTo>
                  <a:pt x="0" y="0"/>
                </a:moveTo>
                <a:lnTo>
                  <a:pt x="9144000" y="0"/>
                </a:lnTo>
                <a:lnTo>
                  <a:pt x="9144000" y="4080510"/>
                </a:lnTo>
                <a:lnTo>
                  <a:pt x="0" y="4080510"/>
                </a:lnTo>
                <a:lnTo>
                  <a:pt x="0" y="0"/>
                </a:lnTo>
                <a:close/>
              </a:path>
            </a:pathLst>
          </a:custGeom>
          <a:blipFill>
            <a:blip r:embed="rId4">
              <a:alphaModFix amt="25000"/>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028700" y="4973995"/>
            <a:ext cx="16230600" cy="1260475"/>
          </a:xfrm>
          <a:prstGeom prst="rect">
            <a:avLst/>
          </a:prstGeom>
        </p:spPr>
        <p:txBody>
          <a:bodyPr anchor="t" rtlCol="false" tIns="0" lIns="0" bIns="0" rIns="0">
            <a:spAutoFit/>
          </a:bodyPr>
          <a:lstStyle/>
          <a:p>
            <a:pPr algn="ctr" marL="0" indent="0" lvl="0">
              <a:lnSpc>
                <a:spcPts val="9800"/>
              </a:lnSpc>
            </a:pPr>
            <a:r>
              <a:rPr lang="en-US" b="true" sz="7000" spc="280">
                <a:solidFill>
                  <a:srgbClr val="FBFADA"/>
                </a:solidFill>
                <a:latin typeface="Poppins Bold"/>
                <a:ea typeface="Poppins Bold"/>
                <a:cs typeface="Poppins Bold"/>
                <a:sym typeface="Poppins Bold"/>
              </a:rPr>
              <a:t>BEYOND REDUCE, REUSE, RECYCLE</a:t>
            </a:r>
          </a:p>
        </p:txBody>
      </p:sp>
      <p:sp>
        <p:nvSpPr>
          <p:cNvPr name="TextBox 6" id="6"/>
          <p:cNvSpPr txBox="true"/>
          <p:nvPr/>
        </p:nvSpPr>
        <p:spPr>
          <a:xfrm rot="0">
            <a:off x="3154095" y="7050534"/>
            <a:ext cx="11979811" cy="606425"/>
          </a:xfrm>
          <a:prstGeom prst="rect">
            <a:avLst/>
          </a:prstGeom>
        </p:spPr>
        <p:txBody>
          <a:bodyPr anchor="t" rtlCol="false" tIns="0" lIns="0" bIns="0" rIns="0">
            <a:spAutoFit/>
          </a:bodyPr>
          <a:lstStyle/>
          <a:p>
            <a:pPr algn="ctr" marL="0" indent="0" lvl="0">
              <a:lnSpc>
                <a:spcPts val="4900"/>
              </a:lnSpc>
            </a:pPr>
            <a:r>
              <a:rPr lang="en-US" b="true" sz="3500" spc="525">
                <a:solidFill>
                  <a:srgbClr val="FBFADA"/>
                </a:solidFill>
                <a:latin typeface="DM Sans Bold"/>
                <a:ea typeface="DM Sans Bold"/>
                <a:cs typeface="DM Sans Bold"/>
                <a:sym typeface="DM Sans Bold"/>
              </a:rPr>
              <a:t>ECO-ACTION FOR A HEALTHY LIVING</a:t>
            </a:r>
          </a:p>
        </p:txBody>
      </p:sp>
      <p:sp>
        <p:nvSpPr>
          <p:cNvPr name="Freeform 7" id="7"/>
          <p:cNvSpPr/>
          <p:nvPr/>
        </p:nvSpPr>
        <p:spPr>
          <a:xfrm flipH="false" flipV="false" rot="0">
            <a:off x="14631633" y="1104762"/>
            <a:ext cx="2627667" cy="550212"/>
          </a:xfrm>
          <a:custGeom>
            <a:avLst/>
            <a:gdLst/>
            <a:ahLst/>
            <a:cxnLst/>
            <a:rect r="r" b="b" t="t" l="l"/>
            <a:pathLst>
              <a:path h="550212" w="2627667">
                <a:moveTo>
                  <a:pt x="0" y="0"/>
                </a:moveTo>
                <a:lnTo>
                  <a:pt x="2627667" y="0"/>
                </a:lnTo>
                <a:lnTo>
                  <a:pt x="2627667" y="550212"/>
                </a:lnTo>
                <a:lnTo>
                  <a:pt x="0" y="550212"/>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555" r="0" b="-16555"/>
            </a:stretch>
          </a:blipFill>
        </p:spPr>
      </p:sp>
      <p:grpSp>
        <p:nvGrpSpPr>
          <p:cNvPr name="Group 3" id="3"/>
          <p:cNvGrpSpPr/>
          <p:nvPr/>
        </p:nvGrpSpPr>
        <p:grpSpPr>
          <a:xfrm rot="0">
            <a:off x="1189207" y="1066111"/>
            <a:ext cx="15909585" cy="8154779"/>
            <a:chOff x="0" y="0"/>
            <a:chExt cx="4190179" cy="2147761"/>
          </a:xfrm>
        </p:grpSpPr>
        <p:sp>
          <p:nvSpPr>
            <p:cNvPr name="Freeform 4" id="4"/>
            <p:cNvSpPr/>
            <p:nvPr/>
          </p:nvSpPr>
          <p:spPr>
            <a:xfrm flipH="false" flipV="false" rot="0">
              <a:off x="0" y="0"/>
              <a:ext cx="4190179" cy="2147761"/>
            </a:xfrm>
            <a:custGeom>
              <a:avLst/>
              <a:gdLst/>
              <a:ahLst/>
              <a:cxnLst/>
              <a:rect r="r" b="b" t="t" l="l"/>
              <a:pathLst>
                <a:path h="2147761" w="4190179">
                  <a:moveTo>
                    <a:pt x="0" y="0"/>
                  </a:moveTo>
                  <a:lnTo>
                    <a:pt x="4190179" y="0"/>
                  </a:lnTo>
                  <a:lnTo>
                    <a:pt x="4190179" y="2147761"/>
                  </a:lnTo>
                  <a:lnTo>
                    <a:pt x="0" y="2147761"/>
                  </a:lnTo>
                  <a:close/>
                </a:path>
              </a:pathLst>
            </a:custGeom>
            <a:solidFill>
              <a:srgbClr val="12372A">
                <a:alpha val="89804"/>
              </a:srgbClr>
            </a:solidFill>
          </p:spPr>
        </p:sp>
        <p:sp>
          <p:nvSpPr>
            <p:cNvPr name="TextBox 5" id="5"/>
            <p:cNvSpPr txBox="true"/>
            <p:nvPr/>
          </p:nvSpPr>
          <p:spPr>
            <a:xfrm>
              <a:off x="0" y="-47625"/>
              <a:ext cx="4190179" cy="2195386"/>
            </a:xfrm>
            <a:prstGeom prst="rect">
              <a:avLst/>
            </a:prstGeom>
          </p:spPr>
          <p:txBody>
            <a:bodyPr anchor="ctr" rtlCol="false" tIns="50800" lIns="50800" bIns="50800" rIns="50800"/>
            <a:lstStyle/>
            <a:p>
              <a:pPr algn="ctr">
                <a:lnSpc>
                  <a:spcPts val="3499"/>
                </a:lnSpc>
              </a:pPr>
            </a:p>
          </p:txBody>
        </p:sp>
      </p:grpSp>
      <p:sp>
        <p:nvSpPr>
          <p:cNvPr name="TextBox 6" id="6"/>
          <p:cNvSpPr txBox="true"/>
          <p:nvPr/>
        </p:nvSpPr>
        <p:spPr>
          <a:xfrm rot="0">
            <a:off x="6609699" y="2198487"/>
            <a:ext cx="8288074" cy="1787525"/>
          </a:xfrm>
          <a:prstGeom prst="rect">
            <a:avLst/>
          </a:prstGeom>
        </p:spPr>
        <p:txBody>
          <a:bodyPr anchor="t" rtlCol="false" tIns="0" lIns="0" bIns="0" rIns="0">
            <a:spAutoFit/>
          </a:bodyPr>
          <a:lstStyle/>
          <a:p>
            <a:pPr algn="l" marL="0" indent="0" lvl="0">
              <a:lnSpc>
                <a:spcPts val="7000"/>
              </a:lnSpc>
            </a:pPr>
            <a:r>
              <a:rPr lang="en-US" b="true" sz="5000" spc="200">
                <a:solidFill>
                  <a:srgbClr val="FBFADA"/>
                </a:solidFill>
                <a:latin typeface="Poppins Bold"/>
                <a:ea typeface="Poppins Bold"/>
                <a:cs typeface="Poppins Bold"/>
                <a:sym typeface="Poppins Bold"/>
              </a:rPr>
              <a:t>REIMAGINE YOUR ENERGY USE</a:t>
            </a:r>
            <a:r>
              <a:rPr lang="en-US" b="true" sz="5000" spc="200">
                <a:solidFill>
                  <a:srgbClr val="FBFADA"/>
                </a:solidFill>
                <a:latin typeface="Poppins Bold"/>
                <a:ea typeface="Poppins Bold"/>
                <a:cs typeface="Poppins Bold"/>
                <a:sym typeface="Poppins Bold"/>
              </a:rPr>
              <a:t> </a:t>
            </a:r>
          </a:p>
        </p:txBody>
      </p:sp>
      <p:sp>
        <p:nvSpPr>
          <p:cNvPr name="TextBox 7" id="7"/>
          <p:cNvSpPr txBox="true"/>
          <p:nvPr/>
        </p:nvSpPr>
        <p:spPr>
          <a:xfrm rot="0">
            <a:off x="6609699" y="4996579"/>
            <a:ext cx="9743784" cy="2598420"/>
          </a:xfrm>
          <a:prstGeom prst="rect">
            <a:avLst/>
          </a:prstGeom>
        </p:spPr>
        <p:txBody>
          <a:bodyPr anchor="t" rtlCol="false" tIns="0" lIns="0" bIns="0" rIns="0">
            <a:spAutoFit/>
          </a:bodyPr>
          <a:lstStyle/>
          <a:p>
            <a:pPr algn="l">
              <a:lnSpc>
                <a:spcPts val="3450"/>
              </a:lnSpc>
            </a:pPr>
            <a:r>
              <a:rPr lang="en-US" sz="2300" spc="460">
                <a:solidFill>
                  <a:srgbClr val="FBFADA"/>
                </a:solidFill>
                <a:latin typeface="Nunito"/>
                <a:ea typeface="Nunito"/>
                <a:cs typeface="Nunito"/>
                <a:sym typeface="Nunito"/>
              </a:rPr>
              <a:t>Explain why we need to go beyond simply conserving energy. Discuss renewable energy sources and how individuals may support the transition to a cleaner energy grid. Include examples, such as installing solar panels if possible.</a:t>
            </a:r>
          </a:p>
        </p:txBody>
      </p:sp>
      <p:grpSp>
        <p:nvGrpSpPr>
          <p:cNvPr name="Group 8" id="8"/>
          <p:cNvGrpSpPr/>
          <p:nvPr/>
        </p:nvGrpSpPr>
        <p:grpSpPr>
          <a:xfrm rot="0">
            <a:off x="0" y="1683681"/>
            <a:ext cx="5713879" cy="6919638"/>
            <a:chOff x="0" y="0"/>
            <a:chExt cx="1253706" cy="1518267"/>
          </a:xfrm>
        </p:grpSpPr>
        <p:sp>
          <p:nvSpPr>
            <p:cNvPr name="Freeform 9" id="9"/>
            <p:cNvSpPr/>
            <p:nvPr/>
          </p:nvSpPr>
          <p:spPr>
            <a:xfrm flipH="false" flipV="false" rot="0">
              <a:off x="0" y="0"/>
              <a:ext cx="1253706" cy="1518267"/>
            </a:xfrm>
            <a:custGeom>
              <a:avLst/>
              <a:gdLst/>
              <a:ahLst/>
              <a:cxnLst/>
              <a:rect r="r" b="b" t="t" l="l"/>
              <a:pathLst>
                <a:path h="1518267" w="1253706">
                  <a:moveTo>
                    <a:pt x="0" y="0"/>
                  </a:moveTo>
                  <a:lnTo>
                    <a:pt x="1253706" y="0"/>
                  </a:lnTo>
                  <a:lnTo>
                    <a:pt x="1253706" y="1518267"/>
                  </a:lnTo>
                  <a:lnTo>
                    <a:pt x="0" y="1518267"/>
                  </a:lnTo>
                  <a:close/>
                </a:path>
              </a:pathLst>
            </a:custGeom>
            <a:blipFill>
              <a:blip r:embed="rId3"/>
              <a:stretch>
                <a:fillRect l="-43483" t="0" r="-18255" b="0"/>
              </a:stretch>
            </a:blipFill>
          </p:spPr>
        </p:sp>
      </p:grpSp>
      <p:sp>
        <p:nvSpPr>
          <p:cNvPr name="AutoShape 10" id="10"/>
          <p:cNvSpPr/>
          <p:nvPr/>
        </p:nvSpPr>
        <p:spPr>
          <a:xfrm>
            <a:off x="6161789" y="1683681"/>
            <a:ext cx="0" cy="6919638"/>
          </a:xfrm>
          <a:prstGeom prst="line">
            <a:avLst/>
          </a:prstGeom>
          <a:ln cap="flat" w="95250">
            <a:solidFill>
              <a:srgbClr val="ADBC9F"/>
            </a:solidFill>
            <a:prstDash val="solid"/>
            <a:headEnd type="none" len="sm" w="sm"/>
            <a:tailEnd type="none" len="sm" w="sm"/>
          </a:ln>
        </p:spPr>
      </p:sp>
      <p:sp>
        <p:nvSpPr>
          <p:cNvPr name="TextBox 11" id="11"/>
          <p:cNvSpPr txBox="true"/>
          <p:nvPr/>
        </p:nvSpPr>
        <p:spPr>
          <a:xfrm rot="0">
            <a:off x="8236530" y="8121989"/>
            <a:ext cx="8116954" cy="481330"/>
          </a:xfrm>
          <a:prstGeom prst="rect">
            <a:avLst/>
          </a:prstGeom>
        </p:spPr>
        <p:txBody>
          <a:bodyPr anchor="t" rtlCol="false" tIns="0" lIns="0" bIns="0" rIns="0">
            <a:spAutoFit/>
          </a:bodyPr>
          <a:lstStyle/>
          <a:p>
            <a:pPr algn="r" marL="0" indent="0" lvl="0">
              <a:lnSpc>
                <a:spcPts val="3919"/>
              </a:lnSpc>
              <a:spcBef>
                <a:spcPct val="0"/>
              </a:spcBef>
            </a:pPr>
            <a:r>
              <a:rPr lang="en-US" b="true" sz="2799" spc="559">
                <a:solidFill>
                  <a:srgbClr val="06281C"/>
                </a:solidFill>
                <a:latin typeface="DM Sans Bold"/>
                <a:ea typeface="DM Sans Bold"/>
                <a:cs typeface="DM Sans Bold"/>
                <a:sym typeface="DM Sans Bold"/>
              </a:rPr>
              <a:t>GIGGLING PLATYPUS CO.</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862" t="-9318" r="-532" b="-1704"/>
            </a:stretch>
          </a:blipFill>
        </p:spPr>
      </p:sp>
      <p:grpSp>
        <p:nvGrpSpPr>
          <p:cNvPr name="Group 3" id="3"/>
          <p:cNvGrpSpPr/>
          <p:nvPr/>
        </p:nvGrpSpPr>
        <p:grpSpPr>
          <a:xfrm rot="0">
            <a:off x="0" y="4912076"/>
            <a:ext cx="18288000" cy="4275324"/>
            <a:chOff x="0" y="0"/>
            <a:chExt cx="4816593" cy="1126011"/>
          </a:xfrm>
        </p:grpSpPr>
        <p:sp>
          <p:nvSpPr>
            <p:cNvPr name="Freeform 4" id="4"/>
            <p:cNvSpPr/>
            <p:nvPr/>
          </p:nvSpPr>
          <p:spPr>
            <a:xfrm flipH="false" flipV="false" rot="0">
              <a:off x="0" y="0"/>
              <a:ext cx="4816592" cy="1126011"/>
            </a:xfrm>
            <a:custGeom>
              <a:avLst/>
              <a:gdLst/>
              <a:ahLst/>
              <a:cxnLst/>
              <a:rect r="r" b="b" t="t" l="l"/>
              <a:pathLst>
                <a:path h="1126011" w="4816592">
                  <a:moveTo>
                    <a:pt x="0" y="0"/>
                  </a:moveTo>
                  <a:lnTo>
                    <a:pt x="4816592" y="0"/>
                  </a:lnTo>
                  <a:lnTo>
                    <a:pt x="4816592" y="1126011"/>
                  </a:lnTo>
                  <a:lnTo>
                    <a:pt x="0" y="1126011"/>
                  </a:lnTo>
                  <a:close/>
                </a:path>
              </a:pathLst>
            </a:custGeom>
            <a:solidFill>
              <a:srgbClr val="FFFFFF"/>
            </a:solidFill>
          </p:spPr>
        </p:sp>
        <p:sp>
          <p:nvSpPr>
            <p:cNvPr name="TextBox 5" id="5"/>
            <p:cNvSpPr txBox="true"/>
            <p:nvPr/>
          </p:nvSpPr>
          <p:spPr>
            <a:xfrm>
              <a:off x="0" y="-47625"/>
              <a:ext cx="4816593" cy="1173636"/>
            </a:xfrm>
            <a:prstGeom prst="rect">
              <a:avLst/>
            </a:prstGeom>
          </p:spPr>
          <p:txBody>
            <a:bodyPr anchor="ctr" rtlCol="false" tIns="50800" lIns="50800" bIns="50800" rIns="50800"/>
            <a:lstStyle/>
            <a:p>
              <a:pPr algn="ctr">
                <a:lnSpc>
                  <a:spcPts val="3499"/>
                </a:lnSpc>
              </a:pPr>
            </a:p>
          </p:txBody>
        </p:sp>
      </p:grpSp>
      <p:grpSp>
        <p:nvGrpSpPr>
          <p:cNvPr name="Group 6" id="6"/>
          <p:cNvGrpSpPr/>
          <p:nvPr/>
        </p:nvGrpSpPr>
        <p:grpSpPr>
          <a:xfrm rot="0">
            <a:off x="697179" y="1099600"/>
            <a:ext cx="16893642" cy="2207424"/>
            <a:chOff x="0" y="0"/>
            <a:chExt cx="4449354" cy="581379"/>
          </a:xfrm>
        </p:grpSpPr>
        <p:sp>
          <p:nvSpPr>
            <p:cNvPr name="Freeform 7" id="7"/>
            <p:cNvSpPr/>
            <p:nvPr/>
          </p:nvSpPr>
          <p:spPr>
            <a:xfrm flipH="false" flipV="false" rot="0">
              <a:off x="0" y="0"/>
              <a:ext cx="4449354" cy="581379"/>
            </a:xfrm>
            <a:custGeom>
              <a:avLst/>
              <a:gdLst/>
              <a:ahLst/>
              <a:cxnLst/>
              <a:rect r="r" b="b" t="t" l="l"/>
              <a:pathLst>
                <a:path h="581379" w="4449354">
                  <a:moveTo>
                    <a:pt x="0" y="0"/>
                  </a:moveTo>
                  <a:lnTo>
                    <a:pt x="4449354" y="0"/>
                  </a:lnTo>
                  <a:lnTo>
                    <a:pt x="4449354" y="581379"/>
                  </a:lnTo>
                  <a:lnTo>
                    <a:pt x="0" y="581379"/>
                  </a:lnTo>
                  <a:close/>
                </a:path>
              </a:pathLst>
            </a:custGeom>
            <a:solidFill>
              <a:srgbClr val="000000">
                <a:alpha val="0"/>
              </a:srgbClr>
            </a:solidFill>
            <a:ln w="95250" cap="sq">
              <a:solidFill>
                <a:srgbClr val="ADBC9F"/>
              </a:solidFill>
              <a:prstDash val="solid"/>
              <a:miter/>
            </a:ln>
          </p:spPr>
        </p:sp>
        <p:sp>
          <p:nvSpPr>
            <p:cNvPr name="TextBox 8" id="8"/>
            <p:cNvSpPr txBox="true"/>
            <p:nvPr/>
          </p:nvSpPr>
          <p:spPr>
            <a:xfrm>
              <a:off x="0" y="-47625"/>
              <a:ext cx="4449354" cy="629004"/>
            </a:xfrm>
            <a:prstGeom prst="rect">
              <a:avLst/>
            </a:prstGeom>
          </p:spPr>
          <p:txBody>
            <a:bodyPr anchor="ctr" rtlCol="false" tIns="50800" lIns="50800" bIns="50800" rIns="50800"/>
            <a:lstStyle/>
            <a:p>
              <a:pPr algn="ctr">
                <a:lnSpc>
                  <a:spcPts val="3499"/>
                </a:lnSpc>
              </a:pPr>
            </a:p>
          </p:txBody>
        </p:sp>
      </p:grpSp>
      <p:grpSp>
        <p:nvGrpSpPr>
          <p:cNvPr name="Group 9" id="9"/>
          <p:cNvGrpSpPr/>
          <p:nvPr/>
        </p:nvGrpSpPr>
        <p:grpSpPr>
          <a:xfrm rot="0">
            <a:off x="1028700" y="1376084"/>
            <a:ext cx="6192956" cy="1654456"/>
            <a:chOff x="0" y="0"/>
            <a:chExt cx="1631067" cy="435742"/>
          </a:xfrm>
        </p:grpSpPr>
        <p:sp>
          <p:nvSpPr>
            <p:cNvPr name="Freeform 10" id="10"/>
            <p:cNvSpPr/>
            <p:nvPr/>
          </p:nvSpPr>
          <p:spPr>
            <a:xfrm flipH="false" flipV="false" rot="0">
              <a:off x="0" y="0"/>
              <a:ext cx="1631067" cy="435742"/>
            </a:xfrm>
            <a:custGeom>
              <a:avLst/>
              <a:gdLst/>
              <a:ahLst/>
              <a:cxnLst/>
              <a:rect r="r" b="b" t="t" l="l"/>
              <a:pathLst>
                <a:path h="435742" w="1631067">
                  <a:moveTo>
                    <a:pt x="0" y="0"/>
                  </a:moveTo>
                  <a:lnTo>
                    <a:pt x="1631067" y="0"/>
                  </a:lnTo>
                  <a:lnTo>
                    <a:pt x="1631067" y="435742"/>
                  </a:lnTo>
                  <a:lnTo>
                    <a:pt x="0" y="435742"/>
                  </a:lnTo>
                  <a:close/>
                </a:path>
              </a:pathLst>
            </a:custGeom>
            <a:solidFill>
              <a:srgbClr val="436850"/>
            </a:solidFill>
          </p:spPr>
        </p:sp>
        <p:sp>
          <p:nvSpPr>
            <p:cNvPr name="TextBox 11" id="11"/>
            <p:cNvSpPr txBox="true"/>
            <p:nvPr/>
          </p:nvSpPr>
          <p:spPr>
            <a:xfrm>
              <a:off x="0" y="-47625"/>
              <a:ext cx="1631067" cy="483367"/>
            </a:xfrm>
            <a:prstGeom prst="rect">
              <a:avLst/>
            </a:prstGeom>
          </p:spPr>
          <p:txBody>
            <a:bodyPr anchor="ctr" rtlCol="false" tIns="50800" lIns="50800" bIns="50800" rIns="50800"/>
            <a:lstStyle/>
            <a:p>
              <a:pPr algn="ctr">
                <a:lnSpc>
                  <a:spcPts val="3499"/>
                </a:lnSpc>
              </a:pPr>
            </a:p>
          </p:txBody>
        </p:sp>
      </p:grpSp>
      <p:grpSp>
        <p:nvGrpSpPr>
          <p:cNvPr name="Group 12" id="12"/>
          <p:cNvGrpSpPr/>
          <p:nvPr/>
        </p:nvGrpSpPr>
        <p:grpSpPr>
          <a:xfrm rot="0">
            <a:off x="3630775" y="3983299"/>
            <a:ext cx="1857554" cy="185755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3499"/>
                </a:lnSpc>
              </a:pPr>
            </a:p>
          </p:txBody>
        </p:sp>
      </p:grpSp>
      <p:grpSp>
        <p:nvGrpSpPr>
          <p:cNvPr name="Group 15" id="15"/>
          <p:cNvGrpSpPr/>
          <p:nvPr/>
        </p:nvGrpSpPr>
        <p:grpSpPr>
          <a:xfrm rot="0">
            <a:off x="12799671" y="3983299"/>
            <a:ext cx="1857554" cy="1857554"/>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3499"/>
                </a:lnSpc>
              </a:pPr>
            </a:p>
          </p:txBody>
        </p:sp>
      </p:grpSp>
      <p:sp>
        <p:nvSpPr>
          <p:cNvPr name="Freeform 18" id="18"/>
          <p:cNvSpPr/>
          <p:nvPr/>
        </p:nvSpPr>
        <p:spPr>
          <a:xfrm flipH="false" flipV="false" rot="0">
            <a:off x="3997854" y="4298199"/>
            <a:ext cx="1123396" cy="1227755"/>
          </a:xfrm>
          <a:custGeom>
            <a:avLst/>
            <a:gdLst/>
            <a:ahLst/>
            <a:cxnLst/>
            <a:rect r="r" b="b" t="t" l="l"/>
            <a:pathLst>
              <a:path h="1227755" w="1123396">
                <a:moveTo>
                  <a:pt x="0" y="0"/>
                </a:moveTo>
                <a:lnTo>
                  <a:pt x="1123396" y="0"/>
                </a:lnTo>
                <a:lnTo>
                  <a:pt x="1123396" y="1227755"/>
                </a:lnTo>
                <a:lnTo>
                  <a:pt x="0" y="122775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0">
            <a:off x="13088992" y="4298199"/>
            <a:ext cx="1278911" cy="1227755"/>
          </a:xfrm>
          <a:custGeom>
            <a:avLst/>
            <a:gdLst/>
            <a:ahLst/>
            <a:cxnLst/>
            <a:rect r="r" b="b" t="t" l="l"/>
            <a:pathLst>
              <a:path h="1227755" w="1278911">
                <a:moveTo>
                  <a:pt x="0" y="0"/>
                </a:moveTo>
                <a:lnTo>
                  <a:pt x="1278912" y="0"/>
                </a:lnTo>
                <a:lnTo>
                  <a:pt x="1278912" y="1227755"/>
                </a:lnTo>
                <a:lnTo>
                  <a:pt x="0" y="122775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0" id="20"/>
          <p:cNvSpPr txBox="true"/>
          <p:nvPr/>
        </p:nvSpPr>
        <p:spPr>
          <a:xfrm rot="0">
            <a:off x="2002025" y="1681024"/>
            <a:ext cx="15588796" cy="901700"/>
          </a:xfrm>
          <a:prstGeom prst="rect">
            <a:avLst/>
          </a:prstGeom>
        </p:spPr>
        <p:txBody>
          <a:bodyPr anchor="t" rtlCol="false" tIns="0" lIns="0" bIns="0" rIns="0">
            <a:spAutoFit/>
          </a:bodyPr>
          <a:lstStyle/>
          <a:p>
            <a:pPr algn="ctr" marL="0" indent="0" lvl="0">
              <a:lnSpc>
                <a:spcPts val="7000"/>
              </a:lnSpc>
            </a:pPr>
            <a:r>
              <a:rPr lang="en-US" b="true" sz="5000" spc="200">
                <a:solidFill>
                  <a:srgbClr val="FBFADA"/>
                </a:solidFill>
                <a:latin typeface="Poppins Bold"/>
                <a:ea typeface="Poppins Bold"/>
                <a:cs typeface="Poppins Bold"/>
                <a:sym typeface="Poppins Bold"/>
              </a:rPr>
              <a:t>LIVING A GREENER LIFESTYLE</a:t>
            </a:r>
          </a:p>
        </p:txBody>
      </p:sp>
      <p:sp>
        <p:nvSpPr>
          <p:cNvPr name="TextBox 21" id="21"/>
          <p:cNvSpPr txBox="true"/>
          <p:nvPr/>
        </p:nvSpPr>
        <p:spPr>
          <a:xfrm rot="0">
            <a:off x="697179" y="6136362"/>
            <a:ext cx="7724746" cy="530878"/>
          </a:xfrm>
          <a:prstGeom prst="rect">
            <a:avLst/>
          </a:prstGeom>
        </p:spPr>
        <p:txBody>
          <a:bodyPr anchor="t" rtlCol="false" tIns="0" lIns="0" bIns="0" rIns="0">
            <a:spAutoFit/>
          </a:bodyPr>
          <a:lstStyle/>
          <a:p>
            <a:pPr algn="ctr" marL="0" indent="0" lvl="0">
              <a:lnSpc>
                <a:spcPts val="4340"/>
              </a:lnSpc>
            </a:pPr>
            <a:r>
              <a:rPr lang="en-US" b="true" sz="3100" spc="465">
                <a:solidFill>
                  <a:srgbClr val="06281C"/>
                </a:solidFill>
                <a:latin typeface="DM Sans Bold"/>
                <a:ea typeface="DM Sans Bold"/>
                <a:cs typeface="DM Sans Bold"/>
                <a:sym typeface="DM Sans Bold"/>
              </a:rPr>
              <a:t>GREEN YOUR TRANSPORTATION</a:t>
            </a:r>
            <a:r>
              <a:rPr lang="en-US" b="true" sz="3100" spc="465">
                <a:solidFill>
                  <a:srgbClr val="06281C"/>
                </a:solidFill>
                <a:latin typeface="DM Sans Bold"/>
                <a:ea typeface="DM Sans Bold"/>
                <a:cs typeface="DM Sans Bold"/>
                <a:sym typeface="DM Sans Bold"/>
              </a:rPr>
              <a:t> </a:t>
            </a:r>
          </a:p>
        </p:txBody>
      </p:sp>
      <p:sp>
        <p:nvSpPr>
          <p:cNvPr name="TextBox 22" id="22"/>
          <p:cNvSpPr txBox="true"/>
          <p:nvPr/>
        </p:nvSpPr>
        <p:spPr>
          <a:xfrm rot="0">
            <a:off x="9866075" y="6136362"/>
            <a:ext cx="7724746" cy="530878"/>
          </a:xfrm>
          <a:prstGeom prst="rect">
            <a:avLst/>
          </a:prstGeom>
        </p:spPr>
        <p:txBody>
          <a:bodyPr anchor="t" rtlCol="false" tIns="0" lIns="0" bIns="0" rIns="0">
            <a:spAutoFit/>
          </a:bodyPr>
          <a:lstStyle/>
          <a:p>
            <a:pPr algn="ctr" marL="0" indent="0" lvl="0">
              <a:lnSpc>
                <a:spcPts val="4340"/>
              </a:lnSpc>
            </a:pPr>
            <a:r>
              <a:rPr lang="en-US" b="true" sz="3100" spc="465">
                <a:solidFill>
                  <a:srgbClr val="06281C"/>
                </a:solidFill>
                <a:latin typeface="DM Sans Bold"/>
                <a:ea typeface="DM Sans Bold"/>
                <a:cs typeface="DM Sans Bold"/>
                <a:sym typeface="DM Sans Bold"/>
              </a:rPr>
              <a:t>WEAR SUSTAINABLE FASHION</a:t>
            </a:r>
            <a:r>
              <a:rPr lang="en-US" b="true" sz="3100" spc="465">
                <a:solidFill>
                  <a:srgbClr val="06281C"/>
                </a:solidFill>
                <a:latin typeface="DM Sans Bold"/>
                <a:ea typeface="DM Sans Bold"/>
                <a:cs typeface="DM Sans Bold"/>
                <a:sym typeface="DM Sans Bold"/>
              </a:rPr>
              <a:t> </a:t>
            </a:r>
          </a:p>
        </p:txBody>
      </p:sp>
      <p:sp>
        <p:nvSpPr>
          <p:cNvPr name="TextBox 23" id="23"/>
          <p:cNvSpPr txBox="true"/>
          <p:nvPr/>
        </p:nvSpPr>
        <p:spPr>
          <a:xfrm rot="0">
            <a:off x="697179" y="6802242"/>
            <a:ext cx="7724746" cy="1749425"/>
          </a:xfrm>
          <a:prstGeom prst="rect">
            <a:avLst/>
          </a:prstGeom>
        </p:spPr>
        <p:txBody>
          <a:bodyPr anchor="t" rtlCol="false" tIns="0" lIns="0" bIns="0" rIns="0">
            <a:spAutoFit/>
          </a:bodyPr>
          <a:lstStyle/>
          <a:p>
            <a:pPr algn="ctr">
              <a:lnSpc>
                <a:spcPts val="2800"/>
              </a:lnSpc>
              <a:spcBef>
                <a:spcPct val="0"/>
              </a:spcBef>
            </a:pPr>
            <a:r>
              <a:rPr lang="en-US" sz="2000" spc="400">
                <a:solidFill>
                  <a:srgbClr val="06281C"/>
                </a:solidFill>
                <a:latin typeface="Nunito"/>
                <a:ea typeface="Nunito"/>
                <a:cs typeface="Nunito"/>
                <a:sym typeface="Nunito"/>
              </a:rPr>
              <a:t>Promote sustainable transportation options in addition to reducing private vehicle use. Discuss options such as electric vehicles, carpooling, bike-sharing programs, and using public transportation to commute.</a:t>
            </a:r>
          </a:p>
        </p:txBody>
      </p:sp>
      <p:sp>
        <p:nvSpPr>
          <p:cNvPr name="TextBox 24" id="24"/>
          <p:cNvSpPr txBox="true"/>
          <p:nvPr/>
        </p:nvSpPr>
        <p:spPr>
          <a:xfrm rot="0">
            <a:off x="9866075" y="6802242"/>
            <a:ext cx="7724746" cy="1749425"/>
          </a:xfrm>
          <a:prstGeom prst="rect">
            <a:avLst/>
          </a:prstGeom>
        </p:spPr>
        <p:txBody>
          <a:bodyPr anchor="t" rtlCol="false" tIns="0" lIns="0" bIns="0" rIns="0">
            <a:spAutoFit/>
          </a:bodyPr>
          <a:lstStyle/>
          <a:p>
            <a:pPr algn="ctr">
              <a:lnSpc>
                <a:spcPts val="2800"/>
              </a:lnSpc>
              <a:spcBef>
                <a:spcPct val="0"/>
              </a:spcBef>
            </a:pPr>
            <a:r>
              <a:rPr lang="en-US" sz="2000" spc="400">
                <a:solidFill>
                  <a:srgbClr val="06281C"/>
                </a:solidFill>
                <a:latin typeface="Nunito"/>
                <a:ea typeface="Nunito"/>
                <a:cs typeface="Nunito"/>
                <a:sym typeface="Nunito"/>
              </a:rPr>
              <a:t>Emphasize the significance of the fashion industry's ecological impact. Discuss eco-friendly clothing options such as shopping secondhand, using sustainable fabrics, and caring for your clothes mindfully.</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862" t="-9318" r="-532" b="-1704"/>
            </a:stretch>
          </a:blipFill>
        </p:spPr>
      </p:sp>
      <p:grpSp>
        <p:nvGrpSpPr>
          <p:cNvPr name="Group 3" id="3"/>
          <p:cNvGrpSpPr/>
          <p:nvPr/>
        </p:nvGrpSpPr>
        <p:grpSpPr>
          <a:xfrm rot="0">
            <a:off x="0" y="2618431"/>
            <a:ext cx="18288000" cy="5978914"/>
            <a:chOff x="0" y="0"/>
            <a:chExt cx="4816593" cy="1574694"/>
          </a:xfrm>
        </p:grpSpPr>
        <p:sp>
          <p:nvSpPr>
            <p:cNvPr name="Freeform 4" id="4"/>
            <p:cNvSpPr/>
            <p:nvPr/>
          </p:nvSpPr>
          <p:spPr>
            <a:xfrm flipH="false" flipV="false" rot="0">
              <a:off x="0" y="0"/>
              <a:ext cx="4816592" cy="1574694"/>
            </a:xfrm>
            <a:custGeom>
              <a:avLst/>
              <a:gdLst/>
              <a:ahLst/>
              <a:cxnLst/>
              <a:rect r="r" b="b" t="t" l="l"/>
              <a:pathLst>
                <a:path h="1574694" w="4816592">
                  <a:moveTo>
                    <a:pt x="0" y="0"/>
                  </a:moveTo>
                  <a:lnTo>
                    <a:pt x="4816592" y="0"/>
                  </a:lnTo>
                  <a:lnTo>
                    <a:pt x="4816592" y="1574694"/>
                  </a:lnTo>
                  <a:lnTo>
                    <a:pt x="0" y="1574694"/>
                  </a:lnTo>
                  <a:close/>
                </a:path>
              </a:pathLst>
            </a:custGeom>
            <a:solidFill>
              <a:srgbClr val="FFFFFF"/>
            </a:solidFill>
          </p:spPr>
        </p:sp>
        <p:sp>
          <p:nvSpPr>
            <p:cNvPr name="TextBox 5" id="5"/>
            <p:cNvSpPr txBox="true"/>
            <p:nvPr/>
          </p:nvSpPr>
          <p:spPr>
            <a:xfrm>
              <a:off x="0" y="-47625"/>
              <a:ext cx="4816593" cy="1622319"/>
            </a:xfrm>
            <a:prstGeom prst="rect">
              <a:avLst/>
            </a:prstGeom>
          </p:spPr>
          <p:txBody>
            <a:bodyPr anchor="ctr" rtlCol="false" tIns="50800" lIns="50800" bIns="50800" rIns="50800"/>
            <a:lstStyle/>
            <a:p>
              <a:pPr algn="ctr">
                <a:lnSpc>
                  <a:spcPts val="3499"/>
                </a:lnSpc>
              </a:pPr>
            </a:p>
          </p:txBody>
        </p:sp>
      </p:grpSp>
      <p:grpSp>
        <p:nvGrpSpPr>
          <p:cNvPr name="Group 6" id="6"/>
          <p:cNvGrpSpPr/>
          <p:nvPr/>
        </p:nvGrpSpPr>
        <p:grpSpPr>
          <a:xfrm rot="0">
            <a:off x="2532590" y="1689654"/>
            <a:ext cx="1857554" cy="185755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3499"/>
                </a:lnSpc>
              </a:pPr>
            </a:p>
          </p:txBody>
        </p:sp>
      </p:grpSp>
      <p:grpSp>
        <p:nvGrpSpPr>
          <p:cNvPr name="Group 9" id="9"/>
          <p:cNvGrpSpPr/>
          <p:nvPr/>
        </p:nvGrpSpPr>
        <p:grpSpPr>
          <a:xfrm rot="0">
            <a:off x="8215223" y="1689654"/>
            <a:ext cx="1857554" cy="185755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3499"/>
                </a:lnSpc>
              </a:pPr>
            </a:p>
          </p:txBody>
        </p:sp>
      </p:grpSp>
      <p:grpSp>
        <p:nvGrpSpPr>
          <p:cNvPr name="Group 12" id="12"/>
          <p:cNvGrpSpPr/>
          <p:nvPr/>
        </p:nvGrpSpPr>
        <p:grpSpPr>
          <a:xfrm rot="0">
            <a:off x="13897856" y="1689654"/>
            <a:ext cx="1857554" cy="185755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72A"/>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3499"/>
                </a:lnSpc>
              </a:pPr>
            </a:p>
          </p:txBody>
        </p:sp>
      </p:grpSp>
      <p:sp>
        <p:nvSpPr>
          <p:cNvPr name="TextBox 15" id="15"/>
          <p:cNvSpPr txBox="true"/>
          <p:nvPr/>
        </p:nvSpPr>
        <p:spPr>
          <a:xfrm rot="0">
            <a:off x="862940" y="3969824"/>
            <a:ext cx="5196854" cy="990600"/>
          </a:xfrm>
          <a:prstGeom prst="rect">
            <a:avLst/>
          </a:prstGeom>
        </p:spPr>
        <p:txBody>
          <a:bodyPr anchor="t" rtlCol="false" tIns="0" lIns="0" bIns="0" rIns="0">
            <a:spAutoFit/>
          </a:bodyPr>
          <a:lstStyle/>
          <a:p>
            <a:pPr algn="ctr" marL="0" indent="0" lvl="0">
              <a:lnSpc>
                <a:spcPts val="3900"/>
              </a:lnSpc>
            </a:pPr>
            <a:r>
              <a:rPr lang="en-US" b="true" sz="3000" spc="450">
                <a:solidFill>
                  <a:srgbClr val="06281C"/>
                </a:solidFill>
                <a:latin typeface="DM Sans Bold"/>
                <a:ea typeface="DM Sans Bold"/>
                <a:cs typeface="DM Sans Bold"/>
                <a:sym typeface="DM Sans Bold"/>
              </a:rPr>
              <a:t>GREEN YOUR HOME ENVIRONMENT</a:t>
            </a:r>
          </a:p>
        </p:txBody>
      </p:sp>
      <p:sp>
        <p:nvSpPr>
          <p:cNvPr name="TextBox 16" id="16"/>
          <p:cNvSpPr txBox="true"/>
          <p:nvPr/>
        </p:nvSpPr>
        <p:spPr>
          <a:xfrm rot="0">
            <a:off x="6545573" y="3969824"/>
            <a:ext cx="5196854" cy="990600"/>
          </a:xfrm>
          <a:prstGeom prst="rect">
            <a:avLst/>
          </a:prstGeom>
        </p:spPr>
        <p:txBody>
          <a:bodyPr anchor="t" rtlCol="false" tIns="0" lIns="0" bIns="0" rIns="0">
            <a:spAutoFit/>
          </a:bodyPr>
          <a:lstStyle/>
          <a:p>
            <a:pPr algn="ctr" marL="0" indent="0" lvl="0">
              <a:lnSpc>
                <a:spcPts val="3900"/>
              </a:lnSpc>
            </a:pPr>
            <a:r>
              <a:rPr lang="en-US" b="true" sz="3000" spc="450">
                <a:solidFill>
                  <a:srgbClr val="06281C"/>
                </a:solidFill>
                <a:latin typeface="DM Sans Bold"/>
                <a:ea typeface="DM Sans Bold"/>
                <a:cs typeface="DM Sans Bold"/>
                <a:sym typeface="DM Sans Bold"/>
              </a:rPr>
              <a:t>ADVOCATE FOR CHANGE</a:t>
            </a:r>
            <a:r>
              <a:rPr lang="en-US" b="true" sz="3000" spc="450">
                <a:solidFill>
                  <a:srgbClr val="06281C"/>
                </a:solidFill>
                <a:latin typeface="DM Sans Bold"/>
                <a:ea typeface="DM Sans Bold"/>
                <a:cs typeface="DM Sans Bold"/>
                <a:sym typeface="DM Sans Bold"/>
              </a:rPr>
              <a:t> </a:t>
            </a:r>
          </a:p>
        </p:txBody>
      </p:sp>
      <p:sp>
        <p:nvSpPr>
          <p:cNvPr name="TextBox 17" id="17"/>
          <p:cNvSpPr txBox="true"/>
          <p:nvPr/>
        </p:nvSpPr>
        <p:spPr>
          <a:xfrm rot="0">
            <a:off x="12228206" y="3969824"/>
            <a:ext cx="5196854" cy="495300"/>
          </a:xfrm>
          <a:prstGeom prst="rect">
            <a:avLst/>
          </a:prstGeom>
        </p:spPr>
        <p:txBody>
          <a:bodyPr anchor="t" rtlCol="false" tIns="0" lIns="0" bIns="0" rIns="0">
            <a:spAutoFit/>
          </a:bodyPr>
          <a:lstStyle/>
          <a:p>
            <a:pPr algn="ctr" marL="0" indent="0" lvl="0">
              <a:lnSpc>
                <a:spcPts val="3900"/>
              </a:lnSpc>
            </a:pPr>
            <a:r>
              <a:rPr lang="en-US" b="true" sz="3000" spc="450">
                <a:solidFill>
                  <a:srgbClr val="06281C"/>
                </a:solidFill>
                <a:latin typeface="DM Sans Bold"/>
                <a:ea typeface="DM Sans Bold"/>
                <a:cs typeface="DM Sans Bold"/>
                <a:sym typeface="DM Sans Bold"/>
              </a:rPr>
              <a:t>THE RIPPLE EFFECT</a:t>
            </a:r>
            <a:r>
              <a:rPr lang="en-US" b="true" sz="3000" spc="450">
                <a:solidFill>
                  <a:srgbClr val="06281C"/>
                </a:solidFill>
                <a:latin typeface="DM Sans Bold"/>
                <a:ea typeface="DM Sans Bold"/>
                <a:cs typeface="DM Sans Bold"/>
                <a:sym typeface="DM Sans Bold"/>
              </a:rPr>
              <a:t> </a:t>
            </a:r>
          </a:p>
        </p:txBody>
      </p:sp>
      <p:sp>
        <p:nvSpPr>
          <p:cNvPr name="TextBox 18" id="18"/>
          <p:cNvSpPr txBox="true"/>
          <p:nvPr/>
        </p:nvSpPr>
        <p:spPr>
          <a:xfrm rot="0">
            <a:off x="862940" y="5102429"/>
            <a:ext cx="5196854" cy="2806700"/>
          </a:xfrm>
          <a:prstGeom prst="rect">
            <a:avLst/>
          </a:prstGeom>
        </p:spPr>
        <p:txBody>
          <a:bodyPr anchor="t" rtlCol="false" tIns="0" lIns="0" bIns="0" rIns="0">
            <a:spAutoFit/>
          </a:bodyPr>
          <a:lstStyle/>
          <a:p>
            <a:pPr algn="ctr">
              <a:lnSpc>
                <a:spcPts val="2800"/>
              </a:lnSpc>
              <a:spcBef>
                <a:spcPct val="0"/>
              </a:spcBef>
            </a:pPr>
            <a:r>
              <a:rPr lang="en-US" sz="2000" spc="400">
                <a:solidFill>
                  <a:srgbClr val="06281C"/>
                </a:solidFill>
                <a:latin typeface="Nunito"/>
                <a:ea typeface="Nunito"/>
                <a:cs typeface="Nunito"/>
                <a:sym typeface="Nunito"/>
              </a:rPr>
              <a:t>Offer advice on how to make your home more environmentally friendly. Briefly discuss the use of natural cleaning products, conserving water, and establishing energy-efficient practices.</a:t>
            </a:r>
          </a:p>
        </p:txBody>
      </p:sp>
      <p:sp>
        <p:nvSpPr>
          <p:cNvPr name="TextBox 19" id="19"/>
          <p:cNvSpPr txBox="true"/>
          <p:nvPr/>
        </p:nvSpPr>
        <p:spPr>
          <a:xfrm rot="0">
            <a:off x="6545573" y="5102429"/>
            <a:ext cx="5196854" cy="2806700"/>
          </a:xfrm>
          <a:prstGeom prst="rect">
            <a:avLst/>
          </a:prstGeom>
        </p:spPr>
        <p:txBody>
          <a:bodyPr anchor="t" rtlCol="false" tIns="0" lIns="0" bIns="0" rIns="0">
            <a:spAutoFit/>
          </a:bodyPr>
          <a:lstStyle/>
          <a:p>
            <a:pPr algn="ctr">
              <a:lnSpc>
                <a:spcPts val="2800"/>
              </a:lnSpc>
              <a:spcBef>
                <a:spcPct val="0"/>
              </a:spcBef>
            </a:pPr>
            <a:r>
              <a:rPr lang="en-US" sz="2000" spc="400">
                <a:solidFill>
                  <a:srgbClr val="06281C"/>
                </a:solidFill>
                <a:latin typeface="Nunito"/>
                <a:ea typeface="Nunito"/>
                <a:cs typeface="Nunito"/>
                <a:sym typeface="Nunito"/>
              </a:rPr>
              <a:t>Encourage your friends to participate in environmental movements and advocacy. Discuss ways to get involved, such as funding environmental organizations or contacting local representatives about environmental issues.</a:t>
            </a:r>
          </a:p>
        </p:txBody>
      </p:sp>
      <p:sp>
        <p:nvSpPr>
          <p:cNvPr name="TextBox 20" id="20"/>
          <p:cNvSpPr txBox="true"/>
          <p:nvPr/>
        </p:nvSpPr>
        <p:spPr>
          <a:xfrm rot="0">
            <a:off x="12228206" y="4607129"/>
            <a:ext cx="5196854" cy="2101850"/>
          </a:xfrm>
          <a:prstGeom prst="rect">
            <a:avLst/>
          </a:prstGeom>
        </p:spPr>
        <p:txBody>
          <a:bodyPr anchor="t" rtlCol="false" tIns="0" lIns="0" bIns="0" rIns="0">
            <a:spAutoFit/>
          </a:bodyPr>
          <a:lstStyle/>
          <a:p>
            <a:pPr algn="ctr">
              <a:lnSpc>
                <a:spcPts val="2800"/>
              </a:lnSpc>
              <a:spcBef>
                <a:spcPct val="0"/>
              </a:spcBef>
            </a:pPr>
            <a:r>
              <a:rPr lang="en-US" sz="2000" spc="400">
                <a:solidFill>
                  <a:srgbClr val="06281C"/>
                </a:solidFill>
                <a:latin typeface="Nunito"/>
                <a:ea typeface="Nunito"/>
                <a:cs typeface="Nunito"/>
                <a:sym typeface="Nunito"/>
              </a:rPr>
              <a:t>Highlight the importance of individual activity and its positive impact on the environment. Briefly highlight successful environmental efforts or movements.</a:t>
            </a:r>
          </a:p>
        </p:txBody>
      </p:sp>
      <p:sp>
        <p:nvSpPr>
          <p:cNvPr name="Freeform 21" id="21"/>
          <p:cNvSpPr/>
          <p:nvPr/>
        </p:nvSpPr>
        <p:spPr>
          <a:xfrm flipH="false" flipV="false" rot="0">
            <a:off x="2895410" y="2064501"/>
            <a:ext cx="1131913" cy="1107860"/>
          </a:xfrm>
          <a:custGeom>
            <a:avLst/>
            <a:gdLst/>
            <a:ahLst/>
            <a:cxnLst/>
            <a:rect r="r" b="b" t="t" l="l"/>
            <a:pathLst>
              <a:path h="1107860" w="1131913">
                <a:moveTo>
                  <a:pt x="0" y="0"/>
                </a:moveTo>
                <a:lnTo>
                  <a:pt x="1131913" y="0"/>
                </a:lnTo>
                <a:lnTo>
                  <a:pt x="1131913" y="1107860"/>
                </a:lnTo>
                <a:lnTo>
                  <a:pt x="0" y="11078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2" id="22"/>
          <p:cNvSpPr/>
          <p:nvPr/>
        </p:nvSpPr>
        <p:spPr>
          <a:xfrm flipH="false" flipV="false" rot="0">
            <a:off x="8469990" y="1933287"/>
            <a:ext cx="1348021" cy="1370288"/>
          </a:xfrm>
          <a:custGeom>
            <a:avLst/>
            <a:gdLst/>
            <a:ahLst/>
            <a:cxnLst/>
            <a:rect r="r" b="b" t="t" l="l"/>
            <a:pathLst>
              <a:path h="1370288" w="1348021">
                <a:moveTo>
                  <a:pt x="0" y="0"/>
                </a:moveTo>
                <a:lnTo>
                  <a:pt x="1348020" y="0"/>
                </a:lnTo>
                <a:lnTo>
                  <a:pt x="1348020" y="1370288"/>
                </a:lnTo>
                <a:lnTo>
                  <a:pt x="0" y="13702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4279410" y="1983049"/>
            <a:ext cx="1094447" cy="1270765"/>
          </a:xfrm>
          <a:custGeom>
            <a:avLst/>
            <a:gdLst/>
            <a:ahLst/>
            <a:cxnLst/>
            <a:rect r="r" b="b" t="t" l="l"/>
            <a:pathLst>
              <a:path h="1270765" w="1094447">
                <a:moveTo>
                  <a:pt x="0" y="0"/>
                </a:moveTo>
                <a:lnTo>
                  <a:pt x="1094447" y="0"/>
                </a:lnTo>
                <a:lnTo>
                  <a:pt x="1094447" y="1270765"/>
                </a:lnTo>
                <a:lnTo>
                  <a:pt x="0" y="12707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11" r="0" b="-9111"/>
            </a:stretch>
          </a:blipFill>
        </p:spPr>
      </p:sp>
      <p:grpSp>
        <p:nvGrpSpPr>
          <p:cNvPr name="Group 3" id="3"/>
          <p:cNvGrpSpPr/>
          <p:nvPr/>
        </p:nvGrpSpPr>
        <p:grpSpPr>
          <a:xfrm rot="0">
            <a:off x="2195369" y="2870240"/>
            <a:ext cx="13897263" cy="2312489"/>
            <a:chOff x="0" y="0"/>
            <a:chExt cx="3660184" cy="609051"/>
          </a:xfrm>
        </p:grpSpPr>
        <p:sp>
          <p:nvSpPr>
            <p:cNvPr name="Freeform 4" id="4"/>
            <p:cNvSpPr/>
            <p:nvPr/>
          </p:nvSpPr>
          <p:spPr>
            <a:xfrm flipH="false" flipV="false" rot="0">
              <a:off x="0" y="0"/>
              <a:ext cx="3660184" cy="609051"/>
            </a:xfrm>
            <a:custGeom>
              <a:avLst/>
              <a:gdLst/>
              <a:ahLst/>
              <a:cxnLst/>
              <a:rect r="r" b="b" t="t" l="l"/>
              <a:pathLst>
                <a:path h="609051" w="3660184">
                  <a:moveTo>
                    <a:pt x="0" y="0"/>
                  </a:moveTo>
                  <a:lnTo>
                    <a:pt x="3660184" y="0"/>
                  </a:lnTo>
                  <a:lnTo>
                    <a:pt x="3660184" y="609051"/>
                  </a:lnTo>
                  <a:lnTo>
                    <a:pt x="0" y="609051"/>
                  </a:lnTo>
                  <a:close/>
                </a:path>
              </a:pathLst>
            </a:custGeom>
            <a:solidFill>
              <a:srgbClr val="000000">
                <a:alpha val="0"/>
              </a:srgbClr>
            </a:solidFill>
            <a:ln w="95250" cap="sq">
              <a:solidFill>
                <a:srgbClr val="ADBC9F"/>
              </a:solidFill>
              <a:prstDash val="solid"/>
              <a:miter/>
            </a:ln>
          </p:spPr>
        </p:sp>
        <p:sp>
          <p:nvSpPr>
            <p:cNvPr name="TextBox 5" id="5"/>
            <p:cNvSpPr txBox="true"/>
            <p:nvPr/>
          </p:nvSpPr>
          <p:spPr>
            <a:xfrm>
              <a:off x="0" y="-47625"/>
              <a:ext cx="3660184" cy="656676"/>
            </a:xfrm>
            <a:prstGeom prst="rect">
              <a:avLst/>
            </a:prstGeom>
          </p:spPr>
          <p:txBody>
            <a:bodyPr anchor="ctr" rtlCol="false" tIns="50800" lIns="50800" bIns="50800" rIns="50800"/>
            <a:lstStyle/>
            <a:p>
              <a:pPr algn="ctr">
                <a:lnSpc>
                  <a:spcPts val="3499"/>
                </a:lnSpc>
              </a:pPr>
            </a:p>
          </p:txBody>
        </p:sp>
      </p:grpSp>
      <p:grpSp>
        <p:nvGrpSpPr>
          <p:cNvPr name="Group 6" id="6"/>
          <p:cNvGrpSpPr/>
          <p:nvPr/>
        </p:nvGrpSpPr>
        <p:grpSpPr>
          <a:xfrm rot="0">
            <a:off x="2635802" y="3158420"/>
            <a:ext cx="4496622" cy="1736128"/>
            <a:chOff x="0" y="0"/>
            <a:chExt cx="1184296" cy="457252"/>
          </a:xfrm>
        </p:grpSpPr>
        <p:sp>
          <p:nvSpPr>
            <p:cNvPr name="Freeform 7" id="7"/>
            <p:cNvSpPr/>
            <p:nvPr/>
          </p:nvSpPr>
          <p:spPr>
            <a:xfrm flipH="false" flipV="false" rot="0">
              <a:off x="0" y="0"/>
              <a:ext cx="1184296" cy="457252"/>
            </a:xfrm>
            <a:custGeom>
              <a:avLst/>
              <a:gdLst/>
              <a:ahLst/>
              <a:cxnLst/>
              <a:rect r="r" b="b" t="t" l="l"/>
              <a:pathLst>
                <a:path h="457252" w="1184296">
                  <a:moveTo>
                    <a:pt x="0" y="0"/>
                  </a:moveTo>
                  <a:lnTo>
                    <a:pt x="1184296" y="0"/>
                  </a:lnTo>
                  <a:lnTo>
                    <a:pt x="1184296" y="457252"/>
                  </a:lnTo>
                  <a:lnTo>
                    <a:pt x="0" y="457252"/>
                  </a:lnTo>
                  <a:close/>
                </a:path>
              </a:pathLst>
            </a:custGeom>
            <a:solidFill>
              <a:srgbClr val="436850"/>
            </a:solidFill>
          </p:spPr>
        </p:sp>
        <p:sp>
          <p:nvSpPr>
            <p:cNvPr name="TextBox 8" id="8"/>
            <p:cNvSpPr txBox="true"/>
            <p:nvPr/>
          </p:nvSpPr>
          <p:spPr>
            <a:xfrm>
              <a:off x="0" y="-47625"/>
              <a:ext cx="1184296" cy="504877"/>
            </a:xfrm>
            <a:prstGeom prst="rect">
              <a:avLst/>
            </a:prstGeom>
          </p:spPr>
          <p:txBody>
            <a:bodyPr anchor="ctr" rtlCol="false" tIns="50800" lIns="50800" bIns="50800" rIns="50800"/>
            <a:lstStyle/>
            <a:p>
              <a:pPr algn="ctr">
                <a:lnSpc>
                  <a:spcPts val="3499"/>
                </a:lnSpc>
              </a:pPr>
            </a:p>
          </p:txBody>
        </p:sp>
      </p:grpSp>
      <p:sp>
        <p:nvSpPr>
          <p:cNvPr name="TextBox 9" id="9"/>
          <p:cNvSpPr txBox="true"/>
          <p:nvPr/>
        </p:nvSpPr>
        <p:spPr>
          <a:xfrm rot="0">
            <a:off x="2852259" y="3353384"/>
            <a:ext cx="12583482" cy="901700"/>
          </a:xfrm>
          <a:prstGeom prst="rect">
            <a:avLst/>
          </a:prstGeom>
        </p:spPr>
        <p:txBody>
          <a:bodyPr anchor="t" rtlCol="false" tIns="0" lIns="0" bIns="0" rIns="0">
            <a:spAutoFit/>
          </a:bodyPr>
          <a:lstStyle/>
          <a:p>
            <a:pPr algn="ctr" marL="0" indent="0" lvl="0">
              <a:lnSpc>
                <a:spcPts val="7000"/>
              </a:lnSpc>
            </a:pPr>
            <a:r>
              <a:rPr lang="en-US" b="true" sz="5000" spc="200">
                <a:solidFill>
                  <a:srgbClr val="FBFADA"/>
                </a:solidFill>
                <a:latin typeface="Poppins Bold"/>
                <a:ea typeface="Poppins Bold"/>
                <a:cs typeface="Poppins Bold"/>
                <a:sym typeface="Poppins Bold"/>
              </a:rPr>
              <a:t>YOUR GREEN ACTION PLAN</a:t>
            </a:r>
            <a:r>
              <a:rPr lang="en-US" b="true" sz="5000" spc="200">
                <a:solidFill>
                  <a:srgbClr val="FBFADA"/>
                </a:solidFill>
                <a:latin typeface="Poppins Bold"/>
                <a:ea typeface="Poppins Bold"/>
                <a:cs typeface="Poppins Bold"/>
                <a:sym typeface="Poppins Bold"/>
              </a:rPr>
              <a:t> </a:t>
            </a:r>
          </a:p>
        </p:txBody>
      </p:sp>
      <p:sp>
        <p:nvSpPr>
          <p:cNvPr name="TextBox 10" id="10"/>
          <p:cNvSpPr txBox="true"/>
          <p:nvPr/>
        </p:nvSpPr>
        <p:spPr>
          <a:xfrm rot="0">
            <a:off x="2195369" y="5338406"/>
            <a:ext cx="13897263" cy="2916555"/>
          </a:xfrm>
          <a:prstGeom prst="rect">
            <a:avLst/>
          </a:prstGeom>
        </p:spPr>
        <p:txBody>
          <a:bodyPr anchor="t" rtlCol="false" tIns="0" lIns="0" bIns="0" rIns="0">
            <a:spAutoFit/>
          </a:bodyPr>
          <a:lstStyle/>
          <a:p>
            <a:pPr algn="ctr">
              <a:lnSpc>
                <a:spcPts val="3300"/>
              </a:lnSpc>
            </a:pPr>
            <a:r>
              <a:rPr lang="en-US" sz="2200" spc="440">
                <a:solidFill>
                  <a:srgbClr val="FBFADA"/>
                </a:solidFill>
                <a:latin typeface="Nunito"/>
                <a:ea typeface="Nunito"/>
                <a:cs typeface="Nunito"/>
                <a:sym typeface="Nunito"/>
              </a:rPr>
              <a:t>To develop Eco-Action for a Healthy Living, start by adopting sustainable habits like reducing waste, conserving energy, and using eco-friendly products. Focus on healthy choices such as eating organic and using natural cleaners. Engage your community through awareness campaigns and local activities like tree planting. Track your progress, adjust strategies, and share your successes to inspire others to embrace a healthier, more sustainable lifestyle.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075303" y="2886688"/>
            <a:ext cx="10214605" cy="0"/>
          </a:xfrm>
          <a:prstGeom prst="line">
            <a:avLst/>
          </a:prstGeom>
          <a:ln cap="flat" w="95250">
            <a:solidFill>
              <a:srgbClr val="436850"/>
            </a:solidFill>
            <a:prstDash val="solid"/>
            <a:headEnd type="none" len="sm" w="sm"/>
            <a:tailEnd type="none" len="sm" w="sm"/>
          </a:ln>
        </p:spPr>
      </p:sp>
      <p:sp>
        <p:nvSpPr>
          <p:cNvPr name="TextBox 3" id="3"/>
          <p:cNvSpPr txBox="true"/>
          <p:nvPr/>
        </p:nvSpPr>
        <p:spPr>
          <a:xfrm rot="0">
            <a:off x="1028700" y="1277833"/>
            <a:ext cx="10261209" cy="809625"/>
          </a:xfrm>
          <a:prstGeom prst="rect">
            <a:avLst/>
          </a:prstGeom>
        </p:spPr>
        <p:txBody>
          <a:bodyPr anchor="t" rtlCol="false" tIns="0" lIns="0" bIns="0" rIns="0">
            <a:spAutoFit/>
          </a:bodyPr>
          <a:lstStyle/>
          <a:p>
            <a:pPr algn="l" marL="0" indent="0" lvl="0">
              <a:lnSpc>
                <a:spcPts val="6000"/>
              </a:lnSpc>
            </a:pPr>
            <a:r>
              <a:rPr lang="en-US" b="true" sz="5000" spc="200">
                <a:solidFill>
                  <a:srgbClr val="06281C"/>
                </a:solidFill>
                <a:latin typeface="Poppins Bold"/>
                <a:ea typeface="Poppins Bold"/>
                <a:cs typeface="Poppins Bold"/>
                <a:sym typeface="Poppins Bold"/>
              </a:rPr>
              <a:t>CONCLUSION</a:t>
            </a:r>
          </a:p>
        </p:txBody>
      </p:sp>
      <p:sp>
        <p:nvSpPr>
          <p:cNvPr name="TextBox 4" id="4"/>
          <p:cNvSpPr txBox="true"/>
          <p:nvPr/>
        </p:nvSpPr>
        <p:spPr>
          <a:xfrm rot="0">
            <a:off x="1121907" y="3526155"/>
            <a:ext cx="10168002" cy="3177539"/>
          </a:xfrm>
          <a:prstGeom prst="rect">
            <a:avLst/>
          </a:prstGeom>
        </p:spPr>
        <p:txBody>
          <a:bodyPr anchor="t" rtlCol="false" tIns="0" lIns="0" bIns="0" rIns="0">
            <a:spAutoFit/>
          </a:bodyPr>
          <a:lstStyle/>
          <a:p>
            <a:pPr algn="l">
              <a:lnSpc>
                <a:spcPts val="3150"/>
              </a:lnSpc>
            </a:pPr>
            <a:r>
              <a:rPr lang="en-US" sz="2100" spc="420">
                <a:solidFill>
                  <a:srgbClr val="000000"/>
                </a:solidFill>
                <a:latin typeface="Nunito"/>
                <a:ea typeface="Nunito"/>
                <a:cs typeface="Nunito"/>
                <a:sym typeface="Nunito"/>
              </a:rPr>
              <a:t>Individual choices matter. By incorporating these practices into our daily routines, we can collectively make a significant positive impact. The power lies not just in our own actions but in inspiring others to join the movement. Share your green action plan with friends, family, and your community. Remember, every action, big or small, contributes to a brighter and more sustainable future.</a:t>
            </a:r>
          </a:p>
          <a:p>
            <a:pPr algn="l">
              <a:lnSpc>
                <a:spcPts val="3150"/>
              </a:lnSpc>
            </a:pPr>
          </a:p>
        </p:txBody>
      </p:sp>
      <p:grpSp>
        <p:nvGrpSpPr>
          <p:cNvPr name="Group 5" id="5"/>
          <p:cNvGrpSpPr/>
          <p:nvPr/>
        </p:nvGrpSpPr>
        <p:grpSpPr>
          <a:xfrm rot="0">
            <a:off x="14313607" y="0"/>
            <a:ext cx="3974393" cy="10287000"/>
            <a:chOff x="0" y="0"/>
            <a:chExt cx="1046754" cy="2709333"/>
          </a:xfrm>
        </p:grpSpPr>
        <p:sp>
          <p:nvSpPr>
            <p:cNvPr name="Freeform 6" id="6"/>
            <p:cNvSpPr/>
            <p:nvPr/>
          </p:nvSpPr>
          <p:spPr>
            <a:xfrm flipH="false" flipV="false" rot="0">
              <a:off x="0" y="0"/>
              <a:ext cx="1046754" cy="2709333"/>
            </a:xfrm>
            <a:custGeom>
              <a:avLst/>
              <a:gdLst/>
              <a:ahLst/>
              <a:cxnLst/>
              <a:rect r="r" b="b" t="t" l="l"/>
              <a:pathLst>
                <a:path h="2709333" w="1046754">
                  <a:moveTo>
                    <a:pt x="0" y="0"/>
                  </a:moveTo>
                  <a:lnTo>
                    <a:pt x="1046754" y="0"/>
                  </a:lnTo>
                  <a:lnTo>
                    <a:pt x="1046754" y="2709333"/>
                  </a:lnTo>
                  <a:lnTo>
                    <a:pt x="0" y="2709333"/>
                  </a:lnTo>
                  <a:close/>
                </a:path>
              </a:pathLst>
            </a:custGeom>
            <a:solidFill>
              <a:srgbClr val="436850"/>
            </a:solidFill>
          </p:spPr>
        </p:sp>
        <p:sp>
          <p:nvSpPr>
            <p:cNvPr name="TextBox 7" id="7"/>
            <p:cNvSpPr txBox="true"/>
            <p:nvPr/>
          </p:nvSpPr>
          <p:spPr>
            <a:xfrm>
              <a:off x="0" y="-47625"/>
              <a:ext cx="1046754" cy="2756958"/>
            </a:xfrm>
            <a:prstGeom prst="rect">
              <a:avLst/>
            </a:prstGeom>
          </p:spPr>
          <p:txBody>
            <a:bodyPr anchor="ctr" rtlCol="false" tIns="50800" lIns="50800" bIns="50800" rIns="50800"/>
            <a:lstStyle/>
            <a:p>
              <a:pPr algn="ctr">
                <a:lnSpc>
                  <a:spcPts val="3499"/>
                </a:lnSpc>
              </a:pPr>
            </a:p>
          </p:txBody>
        </p:sp>
      </p:grpSp>
      <p:grpSp>
        <p:nvGrpSpPr>
          <p:cNvPr name="Group 8" id="8"/>
          <p:cNvGrpSpPr/>
          <p:nvPr/>
        </p:nvGrpSpPr>
        <p:grpSpPr>
          <a:xfrm rot="0">
            <a:off x="11733922" y="1028700"/>
            <a:ext cx="5787671" cy="8229600"/>
            <a:chOff x="0" y="0"/>
            <a:chExt cx="2241780" cy="3187629"/>
          </a:xfrm>
        </p:grpSpPr>
        <p:sp>
          <p:nvSpPr>
            <p:cNvPr name="Freeform 9" id="9"/>
            <p:cNvSpPr/>
            <p:nvPr/>
          </p:nvSpPr>
          <p:spPr>
            <a:xfrm flipH="false" flipV="false" rot="0">
              <a:off x="0" y="0"/>
              <a:ext cx="2241780" cy="3187629"/>
            </a:xfrm>
            <a:custGeom>
              <a:avLst/>
              <a:gdLst/>
              <a:ahLst/>
              <a:cxnLst/>
              <a:rect r="r" b="b" t="t" l="l"/>
              <a:pathLst>
                <a:path h="3187629" w="2241780">
                  <a:moveTo>
                    <a:pt x="0" y="0"/>
                  </a:moveTo>
                  <a:lnTo>
                    <a:pt x="2241780" y="0"/>
                  </a:lnTo>
                  <a:lnTo>
                    <a:pt x="2241780" y="3187629"/>
                  </a:lnTo>
                  <a:lnTo>
                    <a:pt x="0" y="3187629"/>
                  </a:lnTo>
                  <a:close/>
                </a:path>
              </a:pathLst>
            </a:custGeom>
            <a:blipFill>
              <a:blip r:embed="rId2"/>
              <a:stretch>
                <a:fillRect l="-91045" t="0" r="-22375" b="0"/>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2372A"/>
        </a:solidFill>
      </p:bgPr>
    </p:bg>
    <p:spTree>
      <p:nvGrpSpPr>
        <p:cNvPr id="1" name=""/>
        <p:cNvGrpSpPr/>
        <p:nvPr/>
      </p:nvGrpSpPr>
      <p:grpSpPr>
        <a:xfrm>
          <a:off x="0" y="0"/>
          <a:ext cx="0" cy="0"/>
          <a:chOff x="0" y="0"/>
          <a:chExt cx="0" cy="0"/>
        </a:xfrm>
      </p:grpSpPr>
      <p:sp>
        <p:nvSpPr>
          <p:cNvPr name="Freeform 2" id="2"/>
          <p:cNvSpPr/>
          <p:nvPr/>
        </p:nvSpPr>
        <p:spPr>
          <a:xfrm flipH="false" flipV="false" rot="0">
            <a:off x="7701567" y="798890"/>
            <a:ext cx="2884865" cy="2848149"/>
          </a:xfrm>
          <a:custGeom>
            <a:avLst/>
            <a:gdLst/>
            <a:ahLst/>
            <a:cxnLst/>
            <a:rect r="r" b="b" t="t" l="l"/>
            <a:pathLst>
              <a:path h="2848149" w="2884865">
                <a:moveTo>
                  <a:pt x="0" y="0"/>
                </a:moveTo>
                <a:lnTo>
                  <a:pt x="2884866" y="0"/>
                </a:lnTo>
                <a:lnTo>
                  <a:pt x="2884866" y="2848149"/>
                </a:lnTo>
                <a:lnTo>
                  <a:pt x="0" y="28481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a:off x="3154095" y="5368609"/>
            <a:ext cx="11979811" cy="0"/>
          </a:xfrm>
          <a:prstGeom prst="line">
            <a:avLst/>
          </a:prstGeom>
          <a:ln cap="flat" w="95250">
            <a:solidFill>
              <a:srgbClr val="ADBC9F"/>
            </a:solidFill>
            <a:prstDash val="solid"/>
            <a:headEnd type="none" len="sm" w="sm"/>
            <a:tailEnd type="none" len="sm" w="sm"/>
          </a:ln>
        </p:spPr>
      </p:sp>
      <p:sp>
        <p:nvSpPr>
          <p:cNvPr name="Freeform 4" id="4"/>
          <p:cNvSpPr/>
          <p:nvPr/>
        </p:nvSpPr>
        <p:spPr>
          <a:xfrm flipH="false" flipV="false" rot="0">
            <a:off x="0" y="6234469"/>
            <a:ext cx="9144000" cy="4080510"/>
          </a:xfrm>
          <a:custGeom>
            <a:avLst/>
            <a:gdLst/>
            <a:ahLst/>
            <a:cxnLst/>
            <a:rect r="r" b="b" t="t" l="l"/>
            <a:pathLst>
              <a:path h="4080510" w="9144000">
                <a:moveTo>
                  <a:pt x="0" y="0"/>
                </a:moveTo>
                <a:lnTo>
                  <a:pt x="9144000" y="0"/>
                </a:lnTo>
                <a:lnTo>
                  <a:pt x="9144000" y="4080510"/>
                </a:lnTo>
                <a:lnTo>
                  <a:pt x="0" y="4080510"/>
                </a:lnTo>
                <a:lnTo>
                  <a:pt x="0" y="0"/>
                </a:lnTo>
                <a:close/>
              </a:path>
            </a:pathLst>
          </a:custGeom>
          <a:blipFill>
            <a:blip r:embed="rId4">
              <a:alphaModFix amt="25000"/>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44000" y="6234469"/>
            <a:ext cx="9144000" cy="4080510"/>
          </a:xfrm>
          <a:custGeom>
            <a:avLst/>
            <a:gdLst/>
            <a:ahLst/>
            <a:cxnLst/>
            <a:rect r="r" b="b" t="t" l="l"/>
            <a:pathLst>
              <a:path h="4080510" w="9144000">
                <a:moveTo>
                  <a:pt x="0" y="0"/>
                </a:moveTo>
                <a:lnTo>
                  <a:pt x="9144000" y="0"/>
                </a:lnTo>
                <a:lnTo>
                  <a:pt x="9144000" y="4080510"/>
                </a:lnTo>
                <a:lnTo>
                  <a:pt x="0" y="4080510"/>
                </a:lnTo>
                <a:lnTo>
                  <a:pt x="0" y="0"/>
                </a:lnTo>
                <a:close/>
              </a:path>
            </a:pathLst>
          </a:custGeom>
          <a:blipFill>
            <a:blip r:embed="rId4">
              <a:alphaModFix amt="25000"/>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188915" y="3961724"/>
            <a:ext cx="15522037" cy="901700"/>
          </a:xfrm>
          <a:prstGeom prst="rect">
            <a:avLst/>
          </a:prstGeom>
        </p:spPr>
        <p:txBody>
          <a:bodyPr anchor="t" rtlCol="false" tIns="0" lIns="0" bIns="0" rIns="0">
            <a:spAutoFit/>
          </a:bodyPr>
          <a:lstStyle/>
          <a:p>
            <a:pPr algn="ctr" marL="0" indent="0" lvl="0">
              <a:lnSpc>
                <a:spcPts val="7000"/>
              </a:lnSpc>
            </a:pPr>
            <a:r>
              <a:rPr lang="en-US" b="true" sz="5000" spc="200">
                <a:solidFill>
                  <a:srgbClr val="FBFADA"/>
                </a:solidFill>
                <a:latin typeface="Poppins Bold"/>
                <a:ea typeface="Poppins Bold"/>
                <a:cs typeface="Poppins Bold"/>
                <a:sym typeface="Poppins Bold"/>
              </a:rPr>
              <a:t>KNOW YOUR EMISSION, TAKE YOUR ACTION</a:t>
            </a:r>
          </a:p>
        </p:txBody>
      </p:sp>
      <p:sp>
        <p:nvSpPr>
          <p:cNvPr name="TextBox 7" id="7"/>
          <p:cNvSpPr txBox="true"/>
          <p:nvPr/>
        </p:nvSpPr>
        <p:spPr>
          <a:xfrm rot="0">
            <a:off x="2125395" y="6158269"/>
            <a:ext cx="15133905" cy="606425"/>
          </a:xfrm>
          <a:prstGeom prst="rect">
            <a:avLst/>
          </a:prstGeom>
        </p:spPr>
        <p:txBody>
          <a:bodyPr anchor="t" rtlCol="false" tIns="0" lIns="0" bIns="0" rIns="0">
            <a:spAutoFit/>
          </a:bodyPr>
          <a:lstStyle/>
          <a:p>
            <a:pPr algn="ctr" marL="0" indent="0" lvl="0">
              <a:lnSpc>
                <a:spcPts val="4900"/>
              </a:lnSpc>
            </a:pPr>
            <a:r>
              <a:rPr lang="en-US" b="true" sz="3500" spc="525">
                <a:solidFill>
                  <a:srgbClr val="FBFADA"/>
                </a:solidFill>
                <a:latin typeface="DM Sans Bold"/>
                <a:ea typeface="DM Sans Bold"/>
                <a:cs typeface="DM Sans Bold"/>
                <a:sym typeface="DM Sans Bold"/>
              </a:rPr>
              <a:t>Looking forward to making a healthier life together!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3154095" y="2435225"/>
            <a:ext cx="14105205" cy="0"/>
          </a:xfrm>
          <a:prstGeom prst="line">
            <a:avLst/>
          </a:prstGeom>
          <a:ln cap="flat" w="95250">
            <a:solidFill>
              <a:srgbClr val="436850"/>
            </a:solidFill>
            <a:prstDash val="solid"/>
            <a:headEnd type="none" len="sm" w="sm"/>
            <a:tailEnd type="none" len="sm" w="sm"/>
          </a:ln>
        </p:spPr>
      </p:sp>
      <p:sp>
        <p:nvSpPr>
          <p:cNvPr name="Freeform 3" id="3"/>
          <p:cNvSpPr/>
          <p:nvPr/>
        </p:nvSpPr>
        <p:spPr>
          <a:xfrm flipH="false" flipV="false" rot="0">
            <a:off x="9220352" y="4170362"/>
            <a:ext cx="1099977" cy="1266161"/>
          </a:xfrm>
          <a:custGeom>
            <a:avLst/>
            <a:gdLst/>
            <a:ahLst/>
            <a:cxnLst/>
            <a:rect r="r" b="b" t="t" l="l"/>
            <a:pathLst>
              <a:path h="1266161" w="1099977">
                <a:moveTo>
                  <a:pt x="0" y="0"/>
                </a:moveTo>
                <a:lnTo>
                  <a:pt x="1099977" y="0"/>
                </a:lnTo>
                <a:lnTo>
                  <a:pt x="1099977" y="1266161"/>
                </a:lnTo>
                <a:lnTo>
                  <a:pt x="0" y="12661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220352" y="5899482"/>
            <a:ext cx="1099977" cy="1266161"/>
          </a:xfrm>
          <a:custGeom>
            <a:avLst/>
            <a:gdLst/>
            <a:ahLst/>
            <a:cxnLst/>
            <a:rect r="r" b="b" t="t" l="l"/>
            <a:pathLst>
              <a:path h="1266161" w="1099977">
                <a:moveTo>
                  <a:pt x="0" y="0"/>
                </a:moveTo>
                <a:lnTo>
                  <a:pt x="1099977" y="0"/>
                </a:lnTo>
                <a:lnTo>
                  <a:pt x="1099977" y="1266161"/>
                </a:lnTo>
                <a:lnTo>
                  <a:pt x="0" y="12661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9220352" y="7628602"/>
            <a:ext cx="1099977" cy="1266161"/>
          </a:xfrm>
          <a:custGeom>
            <a:avLst/>
            <a:gdLst/>
            <a:ahLst/>
            <a:cxnLst/>
            <a:rect r="r" b="b" t="t" l="l"/>
            <a:pathLst>
              <a:path h="1266161" w="1099977">
                <a:moveTo>
                  <a:pt x="0" y="0"/>
                </a:moveTo>
                <a:lnTo>
                  <a:pt x="1099977" y="0"/>
                </a:lnTo>
                <a:lnTo>
                  <a:pt x="1099977" y="1266160"/>
                </a:lnTo>
                <a:lnTo>
                  <a:pt x="0" y="12661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3007781" y="1142097"/>
            <a:ext cx="11445203" cy="1144520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6850"/>
            </a:solidFill>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3499"/>
                </a:lnSpc>
              </a:pPr>
            </a:p>
          </p:txBody>
        </p:sp>
      </p:grpSp>
      <p:grpSp>
        <p:nvGrpSpPr>
          <p:cNvPr name="Group 9" id="9"/>
          <p:cNvGrpSpPr/>
          <p:nvPr/>
        </p:nvGrpSpPr>
        <p:grpSpPr>
          <a:xfrm rot="0">
            <a:off x="0" y="2778125"/>
            <a:ext cx="8174944" cy="7095639"/>
            <a:chOff x="0" y="0"/>
            <a:chExt cx="884899" cy="768069"/>
          </a:xfrm>
        </p:grpSpPr>
        <p:sp>
          <p:nvSpPr>
            <p:cNvPr name="Freeform 10" id="10"/>
            <p:cNvSpPr/>
            <p:nvPr/>
          </p:nvSpPr>
          <p:spPr>
            <a:xfrm flipH="false" flipV="false" rot="0">
              <a:off x="0" y="0"/>
              <a:ext cx="884899" cy="768069"/>
            </a:xfrm>
            <a:custGeom>
              <a:avLst/>
              <a:gdLst/>
              <a:ahLst/>
              <a:cxnLst/>
              <a:rect r="r" b="b" t="t" l="l"/>
              <a:pathLst>
                <a:path h="768069" w="884899">
                  <a:moveTo>
                    <a:pt x="0" y="0"/>
                  </a:moveTo>
                  <a:lnTo>
                    <a:pt x="884899" y="0"/>
                  </a:lnTo>
                  <a:lnTo>
                    <a:pt x="884899" y="768069"/>
                  </a:lnTo>
                  <a:lnTo>
                    <a:pt x="0" y="768069"/>
                  </a:lnTo>
                  <a:close/>
                </a:path>
              </a:pathLst>
            </a:custGeom>
            <a:blipFill>
              <a:blip r:embed="rId4"/>
              <a:stretch>
                <a:fillRect l="-4890" t="-4361" r="-438" b="0"/>
              </a:stretch>
            </a:blipFill>
          </p:spPr>
        </p:sp>
      </p:grpSp>
      <p:sp>
        <p:nvSpPr>
          <p:cNvPr name="TextBox 11" id="11"/>
          <p:cNvSpPr txBox="true"/>
          <p:nvPr/>
        </p:nvSpPr>
        <p:spPr>
          <a:xfrm rot="0">
            <a:off x="5138965" y="828675"/>
            <a:ext cx="12120335" cy="1260475"/>
          </a:xfrm>
          <a:prstGeom prst="rect">
            <a:avLst/>
          </a:prstGeom>
        </p:spPr>
        <p:txBody>
          <a:bodyPr anchor="t" rtlCol="false" tIns="0" lIns="0" bIns="0" rIns="0">
            <a:spAutoFit/>
          </a:bodyPr>
          <a:lstStyle/>
          <a:p>
            <a:pPr algn="l" marL="0" indent="0" lvl="0">
              <a:lnSpc>
                <a:spcPts val="9800"/>
              </a:lnSpc>
            </a:pPr>
            <a:r>
              <a:rPr lang="en-US" b="true" sz="7000" spc="280">
                <a:solidFill>
                  <a:srgbClr val="06281C"/>
                </a:solidFill>
                <a:latin typeface="Poppins Bold"/>
                <a:ea typeface="Poppins Bold"/>
                <a:cs typeface="Poppins Bold"/>
                <a:sym typeface="Poppins Bold"/>
              </a:rPr>
              <a:t>WHAT WE‘LL COVER</a:t>
            </a:r>
          </a:p>
        </p:txBody>
      </p:sp>
      <p:sp>
        <p:nvSpPr>
          <p:cNvPr name="TextBox 12" id="12"/>
          <p:cNvSpPr txBox="true"/>
          <p:nvPr/>
        </p:nvSpPr>
        <p:spPr>
          <a:xfrm rot="0">
            <a:off x="9144000" y="4551153"/>
            <a:ext cx="1252680" cy="651510"/>
          </a:xfrm>
          <a:prstGeom prst="rect">
            <a:avLst/>
          </a:prstGeom>
        </p:spPr>
        <p:txBody>
          <a:bodyPr anchor="t" rtlCol="false" tIns="0" lIns="0" bIns="0" rIns="0">
            <a:spAutoFit/>
          </a:bodyPr>
          <a:lstStyle/>
          <a:p>
            <a:pPr algn="ctr" marL="0" indent="0" lvl="0">
              <a:lnSpc>
                <a:spcPts val="5040"/>
              </a:lnSpc>
            </a:pPr>
            <a:r>
              <a:rPr lang="en-US" b="true" sz="3600" spc="144">
                <a:solidFill>
                  <a:srgbClr val="06281C"/>
                </a:solidFill>
                <a:latin typeface="Poppins Bold"/>
                <a:ea typeface="Poppins Bold"/>
                <a:cs typeface="Poppins Bold"/>
                <a:sym typeface="Poppins Bold"/>
              </a:rPr>
              <a:t>01</a:t>
            </a:r>
          </a:p>
        </p:txBody>
      </p:sp>
      <p:sp>
        <p:nvSpPr>
          <p:cNvPr name="TextBox 13" id="13"/>
          <p:cNvSpPr txBox="true"/>
          <p:nvPr/>
        </p:nvSpPr>
        <p:spPr>
          <a:xfrm rot="0">
            <a:off x="9144000" y="6280272"/>
            <a:ext cx="1252680" cy="651510"/>
          </a:xfrm>
          <a:prstGeom prst="rect">
            <a:avLst/>
          </a:prstGeom>
        </p:spPr>
        <p:txBody>
          <a:bodyPr anchor="t" rtlCol="false" tIns="0" lIns="0" bIns="0" rIns="0">
            <a:spAutoFit/>
          </a:bodyPr>
          <a:lstStyle/>
          <a:p>
            <a:pPr algn="ctr" marL="0" indent="0" lvl="0">
              <a:lnSpc>
                <a:spcPts val="5040"/>
              </a:lnSpc>
            </a:pPr>
            <a:r>
              <a:rPr lang="en-US" b="true" sz="3600" spc="144">
                <a:solidFill>
                  <a:srgbClr val="06281C"/>
                </a:solidFill>
                <a:latin typeface="Poppins Bold"/>
                <a:ea typeface="Poppins Bold"/>
                <a:cs typeface="Poppins Bold"/>
                <a:sym typeface="Poppins Bold"/>
              </a:rPr>
              <a:t>02</a:t>
            </a:r>
          </a:p>
        </p:txBody>
      </p:sp>
      <p:sp>
        <p:nvSpPr>
          <p:cNvPr name="TextBox 14" id="14"/>
          <p:cNvSpPr txBox="true"/>
          <p:nvPr/>
        </p:nvSpPr>
        <p:spPr>
          <a:xfrm rot="0">
            <a:off x="9144000" y="8005264"/>
            <a:ext cx="1252680" cy="651510"/>
          </a:xfrm>
          <a:prstGeom prst="rect">
            <a:avLst/>
          </a:prstGeom>
        </p:spPr>
        <p:txBody>
          <a:bodyPr anchor="t" rtlCol="false" tIns="0" lIns="0" bIns="0" rIns="0">
            <a:spAutoFit/>
          </a:bodyPr>
          <a:lstStyle/>
          <a:p>
            <a:pPr algn="ctr" marL="0" indent="0" lvl="0">
              <a:lnSpc>
                <a:spcPts val="5040"/>
              </a:lnSpc>
            </a:pPr>
            <a:r>
              <a:rPr lang="en-US" b="true" sz="3600" spc="144">
                <a:solidFill>
                  <a:srgbClr val="06281C"/>
                </a:solidFill>
                <a:latin typeface="Poppins Bold"/>
                <a:ea typeface="Poppins Bold"/>
                <a:cs typeface="Poppins Bold"/>
                <a:sym typeface="Poppins Bold"/>
              </a:rPr>
              <a:t>03</a:t>
            </a:r>
          </a:p>
        </p:txBody>
      </p:sp>
      <p:sp>
        <p:nvSpPr>
          <p:cNvPr name="TextBox 15" id="15"/>
          <p:cNvSpPr txBox="true"/>
          <p:nvPr/>
        </p:nvSpPr>
        <p:spPr>
          <a:xfrm rot="0">
            <a:off x="10712307" y="4578638"/>
            <a:ext cx="6546993" cy="606425"/>
          </a:xfrm>
          <a:prstGeom prst="rect">
            <a:avLst/>
          </a:prstGeom>
        </p:spPr>
        <p:txBody>
          <a:bodyPr anchor="t" rtlCol="false" tIns="0" lIns="0" bIns="0" rIns="0">
            <a:spAutoFit/>
          </a:bodyPr>
          <a:lstStyle/>
          <a:p>
            <a:pPr algn="l" marL="0" indent="0" lvl="0">
              <a:lnSpc>
                <a:spcPts val="4900"/>
              </a:lnSpc>
            </a:pPr>
            <a:r>
              <a:rPr lang="en-US" b="true" sz="3500" spc="525">
                <a:solidFill>
                  <a:srgbClr val="06281C"/>
                </a:solidFill>
                <a:latin typeface="DM Sans Bold"/>
                <a:ea typeface="DM Sans Bold"/>
                <a:cs typeface="DM Sans Bold"/>
                <a:sym typeface="DM Sans Bold"/>
              </a:rPr>
              <a:t>INTRODUCTION</a:t>
            </a:r>
          </a:p>
        </p:txBody>
      </p:sp>
      <p:sp>
        <p:nvSpPr>
          <p:cNvPr name="TextBox 16" id="16"/>
          <p:cNvSpPr txBox="true"/>
          <p:nvPr/>
        </p:nvSpPr>
        <p:spPr>
          <a:xfrm rot="0">
            <a:off x="10712307" y="6307758"/>
            <a:ext cx="6546993" cy="606425"/>
          </a:xfrm>
          <a:prstGeom prst="rect">
            <a:avLst/>
          </a:prstGeom>
        </p:spPr>
        <p:txBody>
          <a:bodyPr anchor="t" rtlCol="false" tIns="0" lIns="0" bIns="0" rIns="0">
            <a:spAutoFit/>
          </a:bodyPr>
          <a:lstStyle/>
          <a:p>
            <a:pPr algn="l" marL="0" indent="0" lvl="0">
              <a:lnSpc>
                <a:spcPts val="4900"/>
              </a:lnSpc>
            </a:pPr>
            <a:r>
              <a:rPr lang="en-US" b="true" sz="3500" spc="525">
                <a:solidFill>
                  <a:srgbClr val="06281C"/>
                </a:solidFill>
                <a:latin typeface="DM Sans Bold"/>
                <a:ea typeface="DM Sans Bold"/>
                <a:cs typeface="DM Sans Bold"/>
                <a:sym typeface="DM Sans Bold"/>
              </a:rPr>
              <a:t>THE ECO-ACTION</a:t>
            </a:r>
          </a:p>
        </p:txBody>
      </p:sp>
      <p:sp>
        <p:nvSpPr>
          <p:cNvPr name="TextBox 17" id="17"/>
          <p:cNvSpPr txBox="true"/>
          <p:nvPr/>
        </p:nvSpPr>
        <p:spPr>
          <a:xfrm rot="0">
            <a:off x="10712307" y="8032750"/>
            <a:ext cx="6546993" cy="1225550"/>
          </a:xfrm>
          <a:prstGeom prst="rect">
            <a:avLst/>
          </a:prstGeom>
        </p:spPr>
        <p:txBody>
          <a:bodyPr anchor="t" rtlCol="false" tIns="0" lIns="0" bIns="0" rIns="0">
            <a:spAutoFit/>
          </a:bodyPr>
          <a:lstStyle/>
          <a:p>
            <a:pPr algn="l" marL="0" indent="0" lvl="0">
              <a:lnSpc>
                <a:spcPts val="4900"/>
              </a:lnSpc>
            </a:pPr>
            <a:r>
              <a:rPr lang="en-US" b="true" sz="3500" spc="525">
                <a:solidFill>
                  <a:srgbClr val="06281C"/>
                </a:solidFill>
                <a:latin typeface="DM Sans Bold"/>
                <a:ea typeface="DM Sans Bold"/>
                <a:cs typeface="DM Sans Bold"/>
                <a:sym typeface="DM Sans Bold"/>
              </a:rPr>
              <a:t>LIVING A GREENER LIFESTYLE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7743" t="-11022" r="-43651" b="0"/>
            </a:stretch>
          </a:blipFill>
        </p:spPr>
      </p:sp>
      <p:grpSp>
        <p:nvGrpSpPr>
          <p:cNvPr name="Group 3" id="3"/>
          <p:cNvGrpSpPr/>
          <p:nvPr/>
        </p:nvGrpSpPr>
        <p:grpSpPr>
          <a:xfrm rot="0">
            <a:off x="2752312" y="2863407"/>
            <a:ext cx="12783377" cy="2672864"/>
            <a:chOff x="0" y="0"/>
            <a:chExt cx="3366815" cy="703964"/>
          </a:xfrm>
        </p:grpSpPr>
        <p:sp>
          <p:nvSpPr>
            <p:cNvPr name="Freeform 4" id="4"/>
            <p:cNvSpPr/>
            <p:nvPr/>
          </p:nvSpPr>
          <p:spPr>
            <a:xfrm flipH="false" flipV="false" rot="0">
              <a:off x="0" y="0"/>
              <a:ext cx="3366815" cy="703964"/>
            </a:xfrm>
            <a:custGeom>
              <a:avLst/>
              <a:gdLst/>
              <a:ahLst/>
              <a:cxnLst/>
              <a:rect r="r" b="b" t="t" l="l"/>
              <a:pathLst>
                <a:path h="703964" w="3366815">
                  <a:moveTo>
                    <a:pt x="0" y="0"/>
                  </a:moveTo>
                  <a:lnTo>
                    <a:pt x="3366815" y="0"/>
                  </a:lnTo>
                  <a:lnTo>
                    <a:pt x="3366815" y="703964"/>
                  </a:lnTo>
                  <a:lnTo>
                    <a:pt x="0" y="703964"/>
                  </a:lnTo>
                  <a:close/>
                </a:path>
              </a:pathLst>
            </a:custGeom>
            <a:solidFill>
              <a:srgbClr val="000000">
                <a:alpha val="0"/>
              </a:srgbClr>
            </a:solidFill>
            <a:ln w="95250" cap="sq">
              <a:solidFill>
                <a:srgbClr val="ADBC9F"/>
              </a:solidFill>
              <a:prstDash val="solid"/>
              <a:miter/>
            </a:ln>
          </p:spPr>
        </p:sp>
        <p:sp>
          <p:nvSpPr>
            <p:cNvPr name="TextBox 5" id="5"/>
            <p:cNvSpPr txBox="true"/>
            <p:nvPr/>
          </p:nvSpPr>
          <p:spPr>
            <a:xfrm>
              <a:off x="0" y="-47625"/>
              <a:ext cx="3366815" cy="751589"/>
            </a:xfrm>
            <a:prstGeom prst="rect">
              <a:avLst/>
            </a:prstGeom>
          </p:spPr>
          <p:txBody>
            <a:bodyPr anchor="ctr" rtlCol="false" tIns="50800" lIns="50800" bIns="50800" rIns="50800"/>
            <a:lstStyle/>
            <a:p>
              <a:pPr algn="ctr">
                <a:lnSpc>
                  <a:spcPts val="3499"/>
                </a:lnSpc>
              </a:pPr>
            </a:p>
          </p:txBody>
        </p:sp>
      </p:grpSp>
      <p:grpSp>
        <p:nvGrpSpPr>
          <p:cNvPr name="Group 6" id="6"/>
          <p:cNvGrpSpPr/>
          <p:nvPr/>
        </p:nvGrpSpPr>
        <p:grpSpPr>
          <a:xfrm rot="0">
            <a:off x="3356551" y="3075607"/>
            <a:ext cx="4332815" cy="2248463"/>
            <a:chOff x="0" y="0"/>
            <a:chExt cx="1141153" cy="592188"/>
          </a:xfrm>
        </p:grpSpPr>
        <p:sp>
          <p:nvSpPr>
            <p:cNvPr name="Freeform 7" id="7"/>
            <p:cNvSpPr/>
            <p:nvPr/>
          </p:nvSpPr>
          <p:spPr>
            <a:xfrm flipH="false" flipV="false" rot="0">
              <a:off x="0" y="0"/>
              <a:ext cx="1141153" cy="592188"/>
            </a:xfrm>
            <a:custGeom>
              <a:avLst/>
              <a:gdLst/>
              <a:ahLst/>
              <a:cxnLst/>
              <a:rect r="r" b="b" t="t" l="l"/>
              <a:pathLst>
                <a:path h="592188" w="1141153">
                  <a:moveTo>
                    <a:pt x="0" y="0"/>
                  </a:moveTo>
                  <a:lnTo>
                    <a:pt x="1141153" y="0"/>
                  </a:lnTo>
                  <a:lnTo>
                    <a:pt x="1141153" y="592188"/>
                  </a:lnTo>
                  <a:lnTo>
                    <a:pt x="0" y="592188"/>
                  </a:lnTo>
                  <a:close/>
                </a:path>
              </a:pathLst>
            </a:custGeom>
            <a:solidFill>
              <a:srgbClr val="436850"/>
            </a:solidFill>
          </p:spPr>
        </p:sp>
        <p:sp>
          <p:nvSpPr>
            <p:cNvPr name="TextBox 8" id="8"/>
            <p:cNvSpPr txBox="true"/>
            <p:nvPr/>
          </p:nvSpPr>
          <p:spPr>
            <a:xfrm>
              <a:off x="0" y="-47625"/>
              <a:ext cx="1141153" cy="639813"/>
            </a:xfrm>
            <a:prstGeom prst="rect">
              <a:avLst/>
            </a:prstGeom>
          </p:spPr>
          <p:txBody>
            <a:bodyPr anchor="ctr" rtlCol="false" tIns="50800" lIns="50800" bIns="50800" rIns="50800"/>
            <a:lstStyle/>
            <a:p>
              <a:pPr algn="ctr">
                <a:lnSpc>
                  <a:spcPts val="3499"/>
                </a:lnSpc>
              </a:pPr>
            </a:p>
          </p:txBody>
        </p:sp>
      </p:grpSp>
      <p:sp>
        <p:nvSpPr>
          <p:cNvPr name="TextBox 9" id="9"/>
          <p:cNvSpPr txBox="true"/>
          <p:nvPr/>
        </p:nvSpPr>
        <p:spPr>
          <a:xfrm rot="0">
            <a:off x="3356551" y="3441014"/>
            <a:ext cx="11574897" cy="1444628"/>
          </a:xfrm>
          <a:prstGeom prst="rect">
            <a:avLst/>
          </a:prstGeom>
        </p:spPr>
        <p:txBody>
          <a:bodyPr anchor="t" rtlCol="false" tIns="0" lIns="0" bIns="0" rIns="0">
            <a:spAutoFit/>
          </a:bodyPr>
          <a:lstStyle/>
          <a:p>
            <a:pPr algn="ctr" marL="0" indent="0" lvl="0">
              <a:lnSpc>
                <a:spcPts val="11199"/>
              </a:lnSpc>
            </a:pPr>
            <a:r>
              <a:rPr lang="en-US" b="true" sz="7999" spc="319">
                <a:solidFill>
                  <a:srgbClr val="FBFADA"/>
                </a:solidFill>
                <a:latin typeface="Poppins Bold"/>
                <a:ea typeface="Poppins Bold"/>
                <a:cs typeface="Poppins Bold"/>
                <a:sym typeface="Poppins Bold"/>
              </a:rPr>
              <a:t>INTRODUCTION</a:t>
            </a:r>
          </a:p>
        </p:txBody>
      </p:sp>
      <p:sp>
        <p:nvSpPr>
          <p:cNvPr name="TextBox 10" id="10"/>
          <p:cNvSpPr txBox="true"/>
          <p:nvPr/>
        </p:nvSpPr>
        <p:spPr>
          <a:xfrm rot="0">
            <a:off x="2752312" y="5701473"/>
            <a:ext cx="12783377" cy="2160270"/>
          </a:xfrm>
          <a:prstGeom prst="rect">
            <a:avLst/>
          </a:prstGeom>
        </p:spPr>
        <p:txBody>
          <a:bodyPr anchor="t" rtlCol="false" tIns="0" lIns="0" bIns="0" rIns="0">
            <a:spAutoFit/>
          </a:bodyPr>
          <a:lstStyle/>
          <a:p>
            <a:pPr algn="ctr">
              <a:lnSpc>
                <a:spcPts val="3450"/>
              </a:lnSpc>
            </a:pPr>
            <a:r>
              <a:rPr lang="en-US" sz="2300" spc="460">
                <a:solidFill>
                  <a:srgbClr val="FBFADA"/>
                </a:solidFill>
                <a:latin typeface="Nunito"/>
                <a:ea typeface="Nunito"/>
                <a:cs typeface="Nunito"/>
                <a:sym typeface="Nunito"/>
              </a:rPr>
              <a:t>The 3Rs—Reduce, Reuse, and Recycle—help minimize waste, conserve resources, and protect the environment. Reducing consumption lowers pollution, reusing items extends their lifespan, and recycling cuts landfill waste. Practicing the 3Rs fights climate change and supports a sustainable future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5199" y="358511"/>
            <a:ext cx="6950413" cy="9569979"/>
            <a:chOff x="0" y="0"/>
            <a:chExt cx="1189593" cy="1637943"/>
          </a:xfrm>
        </p:grpSpPr>
        <p:sp>
          <p:nvSpPr>
            <p:cNvPr name="Freeform 3" id="3"/>
            <p:cNvSpPr/>
            <p:nvPr/>
          </p:nvSpPr>
          <p:spPr>
            <a:xfrm flipH="false" flipV="false" rot="0">
              <a:off x="0" y="0"/>
              <a:ext cx="1189593" cy="1637943"/>
            </a:xfrm>
            <a:custGeom>
              <a:avLst/>
              <a:gdLst/>
              <a:ahLst/>
              <a:cxnLst/>
              <a:rect r="r" b="b" t="t" l="l"/>
              <a:pathLst>
                <a:path h="1637943" w="1189593">
                  <a:moveTo>
                    <a:pt x="0" y="0"/>
                  </a:moveTo>
                  <a:lnTo>
                    <a:pt x="1189593" y="0"/>
                  </a:lnTo>
                  <a:lnTo>
                    <a:pt x="1189593" y="1637943"/>
                  </a:lnTo>
                  <a:lnTo>
                    <a:pt x="0" y="1637943"/>
                  </a:lnTo>
                  <a:close/>
                </a:path>
              </a:pathLst>
            </a:custGeom>
            <a:blipFill>
              <a:blip r:embed="rId2"/>
              <a:stretch>
                <a:fillRect l="-63890" t="0" r="-42385" b="0"/>
              </a:stretch>
            </a:blipFill>
          </p:spPr>
        </p:sp>
      </p:grpSp>
      <p:sp>
        <p:nvSpPr>
          <p:cNvPr name="AutoShape 4" id="4"/>
          <p:cNvSpPr/>
          <p:nvPr/>
        </p:nvSpPr>
        <p:spPr>
          <a:xfrm>
            <a:off x="7868237" y="5258070"/>
            <a:ext cx="0" cy="5028930"/>
          </a:xfrm>
          <a:prstGeom prst="line">
            <a:avLst/>
          </a:prstGeom>
          <a:ln cap="flat" w="95250">
            <a:solidFill>
              <a:srgbClr val="436850"/>
            </a:solidFill>
            <a:prstDash val="solid"/>
            <a:headEnd type="none" len="sm" w="sm"/>
            <a:tailEnd type="none" len="sm" w="sm"/>
          </a:ln>
        </p:spPr>
      </p:sp>
      <p:grpSp>
        <p:nvGrpSpPr>
          <p:cNvPr name="Group 5" id="5"/>
          <p:cNvGrpSpPr/>
          <p:nvPr/>
        </p:nvGrpSpPr>
        <p:grpSpPr>
          <a:xfrm rot="0">
            <a:off x="3746150" y="2049510"/>
            <a:ext cx="12494905" cy="2910781"/>
            <a:chOff x="0" y="0"/>
            <a:chExt cx="3290839" cy="766625"/>
          </a:xfrm>
        </p:grpSpPr>
        <p:sp>
          <p:nvSpPr>
            <p:cNvPr name="Freeform 6" id="6"/>
            <p:cNvSpPr/>
            <p:nvPr/>
          </p:nvSpPr>
          <p:spPr>
            <a:xfrm flipH="false" flipV="false" rot="0">
              <a:off x="0" y="0"/>
              <a:ext cx="3290839" cy="766625"/>
            </a:xfrm>
            <a:custGeom>
              <a:avLst/>
              <a:gdLst/>
              <a:ahLst/>
              <a:cxnLst/>
              <a:rect r="r" b="b" t="t" l="l"/>
              <a:pathLst>
                <a:path h="766625" w="3290839">
                  <a:moveTo>
                    <a:pt x="0" y="0"/>
                  </a:moveTo>
                  <a:lnTo>
                    <a:pt x="3290839" y="0"/>
                  </a:lnTo>
                  <a:lnTo>
                    <a:pt x="3290839" y="766625"/>
                  </a:lnTo>
                  <a:lnTo>
                    <a:pt x="0" y="766625"/>
                  </a:lnTo>
                  <a:close/>
                </a:path>
              </a:pathLst>
            </a:custGeom>
            <a:gradFill rotWithShape="true">
              <a:gsLst>
                <a:gs pos="0">
                  <a:srgbClr val="436850">
                    <a:alpha val="100000"/>
                  </a:srgbClr>
                </a:gs>
                <a:gs pos="100000">
                  <a:srgbClr val="436850">
                    <a:alpha val="0"/>
                  </a:srgbClr>
                </a:gs>
              </a:gsLst>
              <a:lin ang="0"/>
            </a:gradFill>
          </p:spPr>
        </p:sp>
        <p:sp>
          <p:nvSpPr>
            <p:cNvPr name="TextBox 7" id="7"/>
            <p:cNvSpPr txBox="true"/>
            <p:nvPr/>
          </p:nvSpPr>
          <p:spPr>
            <a:xfrm>
              <a:off x="0" y="-47625"/>
              <a:ext cx="3290839" cy="814250"/>
            </a:xfrm>
            <a:prstGeom prst="rect">
              <a:avLst/>
            </a:prstGeom>
          </p:spPr>
          <p:txBody>
            <a:bodyPr anchor="ctr" rtlCol="false" tIns="50800" lIns="50800" bIns="50800" rIns="50800"/>
            <a:lstStyle/>
            <a:p>
              <a:pPr algn="ctr">
                <a:lnSpc>
                  <a:spcPts val="3499"/>
                </a:lnSpc>
              </a:pPr>
            </a:p>
          </p:txBody>
        </p:sp>
      </p:grpSp>
      <p:sp>
        <p:nvSpPr>
          <p:cNvPr name="TextBox 8" id="8"/>
          <p:cNvSpPr txBox="true"/>
          <p:nvPr/>
        </p:nvSpPr>
        <p:spPr>
          <a:xfrm rot="0">
            <a:off x="4262465" y="2695276"/>
            <a:ext cx="12996835" cy="1571625"/>
          </a:xfrm>
          <a:prstGeom prst="rect">
            <a:avLst/>
          </a:prstGeom>
        </p:spPr>
        <p:txBody>
          <a:bodyPr anchor="t" rtlCol="false" tIns="0" lIns="0" bIns="0" rIns="0">
            <a:spAutoFit/>
          </a:bodyPr>
          <a:lstStyle/>
          <a:p>
            <a:pPr algn="l" marL="0" indent="0" lvl="0">
              <a:lnSpc>
                <a:spcPts val="6000"/>
              </a:lnSpc>
            </a:pPr>
            <a:r>
              <a:rPr lang="en-US" b="true" sz="5000" spc="200">
                <a:solidFill>
                  <a:srgbClr val="06281C"/>
                </a:solidFill>
                <a:latin typeface="Poppins Bold"/>
                <a:ea typeface="Poppins Bold"/>
                <a:cs typeface="Poppins Bold"/>
                <a:sym typeface="Poppins Bold"/>
              </a:rPr>
              <a:t>DISADVANTAGES OF THE REDUCE, REUSE, RECYCLE METHOD</a:t>
            </a:r>
          </a:p>
        </p:txBody>
      </p:sp>
      <p:sp>
        <p:nvSpPr>
          <p:cNvPr name="TextBox 9" id="9"/>
          <p:cNvSpPr txBox="true"/>
          <p:nvPr/>
        </p:nvSpPr>
        <p:spPr>
          <a:xfrm rot="0">
            <a:off x="8382011" y="5200920"/>
            <a:ext cx="8877289" cy="4351020"/>
          </a:xfrm>
          <a:prstGeom prst="rect">
            <a:avLst/>
          </a:prstGeom>
        </p:spPr>
        <p:txBody>
          <a:bodyPr anchor="t" rtlCol="false" tIns="0" lIns="0" bIns="0" rIns="0">
            <a:spAutoFit/>
          </a:bodyPr>
          <a:lstStyle/>
          <a:p>
            <a:pPr algn="l">
              <a:lnSpc>
                <a:spcPts val="3450"/>
              </a:lnSpc>
            </a:pPr>
            <a:r>
              <a:rPr lang="en-US" sz="2300" spc="460">
                <a:solidFill>
                  <a:srgbClr val="000000"/>
                </a:solidFill>
                <a:latin typeface="Nunito"/>
                <a:ea typeface="Nunito"/>
                <a:cs typeface="Nunito"/>
                <a:sym typeface="Nunito"/>
              </a:rPr>
              <a:t>Although the 3Rs (Reduce, Reuse, Recycle) offer many benefits, they also have drawbacks. Reducing consumption is difficult due to habits and dependence on new products. Reusing requires high awareness and may not be feasible with damaged items. Recycling involves costs and complex processes, especially when sorting is inefficient. The 3Rs are just one part of a long-term solution for environmental protection.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111" r="0" b="-1111"/>
            </a:stretch>
          </a:blipFill>
        </p:spPr>
      </p:sp>
      <p:grpSp>
        <p:nvGrpSpPr>
          <p:cNvPr name="Group 3" id="3"/>
          <p:cNvGrpSpPr/>
          <p:nvPr/>
        </p:nvGrpSpPr>
        <p:grpSpPr>
          <a:xfrm rot="0">
            <a:off x="1189207" y="1066111"/>
            <a:ext cx="15909585" cy="8154779"/>
            <a:chOff x="0" y="0"/>
            <a:chExt cx="4190179" cy="2147761"/>
          </a:xfrm>
        </p:grpSpPr>
        <p:sp>
          <p:nvSpPr>
            <p:cNvPr name="Freeform 4" id="4"/>
            <p:cNvSpPr/>
            <p:nvPr/>
          </p:nvSpPr>
          <p:spPr>
            <a:xfrm flipH="false" flipV="false" rot="0">
              <a:off x="0" y="0"/>
              <a:ext cx="4190179" cy="2147761"/>
            </a:xfrm>
            <a:custGeom>
              <a:avLst/>
              <a:gdLst/>
              <a:ahLst/>
              <a:cxnLst/>
              <a:rect r="r" b="b" t="t" l="l"/>
              <a:pathLst>
                <a:path h="2147761" w="4190179">
                  <a:moveTo>
                    <a:pt x="0" y="0"/>
                  </a:moveTo>
                  <a:lnTo>
                    <a:pt x="4190179" y="0"/>
                  </a:lnTo>
                  <a:lnTo>
                    <a:pt x="4190179" y="2147761"/>
                  </a:lnTo>
                  <a:lnTo>
                    <a:pt x="0" y="2147761"/>
                  </a:lnTo>
                  <a:close/>
                </a:path>
              </a:pathLst>
            </a:custGeom>
            <a:solidFill>
              <a:srgbClr val="12372A">
                <a:alpha val="89804"/>
              </a:srgbClr>
            </a:solidFill>
          </p:spPr>
        </p:sp>
        <p:sp>
          <p:nvSpPr>
            <p:cNvPr name="TextBox 5" id="5"/>
            <p:cNvSpPr txBox="true"/>
            <p:nvPr/>
          </p:nvSpPr>
          <p:spPr>
            <a:xfrm>
              <a:off x="0" y="-47625"/>
              <a:ext cx="4190179" cy="2195386"/>
            </a:xfrm>
            <a:prstGeom prst="rect">
              <a:avLst/>
            </a:prstGeom>
          </p:spPr>
          <p:txBody>
            <a:bodyPr anchor="ctr" rtlCol="false" tIns="50800" lIns="50800" bIns="50800" rIns="50800"/>
            <a:lstStyle/>
            <a:p>
              <a:pPr algn="ctr">
                <a:lnSpc>
                  <a:spcPts val="3499"/>
                </a:lnSpc>
              </a:pPr>
            </a:p>
          </p:txBody>
        </p:sp>
      </p:grpSp>
      <p:sp>
        <p:nvSpPr>
          <p:cNvPr name="TextBox 6" id="6"/>
          <p:cNvSpPr txBox="true"/>
          <p:nvPr/>
        </p:nvSpPr>
        <p:spPr>
          <a:xfrm rot="0">
            <a:off x="6549978" y="2746924"/>
            <a:ext cx="9743784" cy="809625"/>
          </a:xfrm>
          <a:prstGeom prst="rect">
            <a:avLst/>
          </a:prstGeom>
        </p:spPr>
        <p:txBody>
          <a:bodyPr anchor="t" rtlCol="false" tIns="0" lIns="0" bIns="0" rIns="0">
            <a:spAutoFit/>
          </a:bodyPr>
          <a:lstStyle/>
          <a:p>
            <a:pPr algn="l" marL="0" indent="0" lvl="0">
              <a:lnSpc>
                <a:spcPts val="6000"/>
              </a:lnSpc>
            </a:pPr>
            <a:r>
              <a:rPr lang="en-US" b="true" sz="5000" spc="200">
                <a:solidFill>
                  <a:srgbClr val="FBFADA"/>
                </a:solidFill>
                <a:latin typeface="Poppins Bold"/>
                <a:ea typeface="Poppins Bold"/>
                <a:cs typeface="Poppins Bold"/>
                <a:sym typeface="Poppins Bold"/>
              </a:rPr>
              <a:t>A HOLISTIC APPROACH</a:t>
            </a:r>
          </a:p>
        </p:txBody>
      </p:sp>
      <p:sp>
        <p:nvSpPr>
          <p:cNvPr name="TextBox 7" id="7"/>
          <p:cNvSpPr txBox="true"/>
          <p:nvPr/>
        </p:nvSpPr>
        <p:spPr>
          <a:xfrm rot="0">
            <a:off x="6549978" y="4443520"/>
            <a:ext cx="9355595" cy="3474720"/>
          </a:xfrm>
          <a:prstGeom prst="rect">
            <a:avLst/>
          </a:prstGeom>
        </p:spPr>
        <p:txBody>
          <a:bodyPr anchor="t" rtlCol="false" tIns="0" lIns="0" bIns="0" rIns="0">
            <a:spAutoFit/>
          </a:bodyPr>
          <a:lstStyle/>
          <a:p>
            <a:pPr algn="l">
              <a:lnSpc>
                <a:spcPts val="3450"/>
              </a:lnSpc>
            </a:pPr>
            <a:r>
              <a:rPr lang="en-US" sz="2300" spc="460">
                <a:solidFill>
                  <a:srgbClr val="FBFADA"/>
                </a:solidFill>
                <a:latin typeface="Nunito"/>
                <a:ea typeface="Nunito"/>
                <a:cs typeface="Nunito"/>
                <a:sym typeface="Nunito"/>
              </a:rPr>
              <a:t>While the 3Rs (Reduce, Reuse, Recycle) are vital, adding Rs like Refuse, Repair, and Repurpose enhances sustainability. It's important to instill in future generations a sense of responsibility, resourcefulness, and persistency in facing challenges. By nurturing these values, we empower individuals to protect the environment and build a sustainable future. </a:t>
            </a:r>
          </a:p>
        </p:txBody>
      </p:sp>
      <p:grpSp>
        <p:nvGrpSpPr>
          <p:cNvPr name="Group 8" id="8"/>
          <p:cNvGrpSpPr/>
          <p:nvPr/>
        </p:nvGrpSpPr>
        <p:grpSpPr>
          <a:xfrm rot="0">
            <a:off x="0" y="1683681"/>
            <a:ext cx="5713879" cy="6919638"/>
            <a:chOff x="0" y="0"/>
            <a:chExt cx="1253706" cy="1518267"/>
          </a:xfrm>
        </p:grpSpPr>
        <p:sp>
          <p:nvSpPr>
            <p:cNvPr name="Freeform 9" id="9"/>
            <p:cNvSpPr/>
            <p:nvPr/>
          </p:nvSpPr>
          <p:spPr>
            <a:xfrm flipH="false" flipV="false" rot="0">
              <a:off x="0" y="0"/>
              <a:ext cx="1253706" cy="1518267"/>
            </a:xfrm>
            <a:custGeom>
              <a:avLst/>
              <a:gdLst/>
              <a:ahLst/>
              <a:cxnLst/>
              <a:rect r="r" b="b" t="t" l="l"/>
              <a:pathLst>
                <a:path h="1518267" w="1253706">
                  <a:moveTo>
                    <a:pt x="0" y="0"/>
                  </a:moveTo>
                  <a:lnTo>
                    <a:pt x="1253706" y="0"/>
                  </a:lnTo>
                  <a:lnTo>
                    <a:pt x="1253706" y="1518267"/>
                  </a:lnTo>
                  <a:lnTo>
                    <a:pt x="0" y="1518267"/>
                  </a:lnTo>
                  <a:close/>
                </a:path>
              </a:pathLst>
            </a:custGeom>
            <a:blipFill>
              <a:blip r:embed="rId3"/>
              <a:stretch>
                <a:fillRect l="0" t="-26582" r="-219957" b="-25335"/>
              </a:stretch>
            </a:blipFill>
          </p:spPr>
        </p:sp>
      </p:grpSp>
      <p:sp>
        <p:nvSpPr>
          <p:cNvPr name="AutoShape 10" id="10"/>
          <p:cNvSpPr/>
          <p:nvPr/>
        </p:nvSpPr>
        <p:spPr>
          <a:xfrm>
            <a:off x="6161789" y="1683681"/>
            <a:ext cx="0" cy="6919638"/>
          </a:xfrm>
          <a:prstGeom prst="line">
            <a:avLst/>
          </a:prstGeom>
          <a:ln cap="flat" w="95250">
            <a:solidFill>
              <a:srgbClr val="ADBC9F"/>
            </a:solidFill>
            <a:prstDash val="solid"/>
            <a:headEnd type="none" len="sm" w="sm"/>
            <a:tailEnd type="none" len="sm" w="sm"/>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3192136" y="2835910"/>
            <a:ext cx="11979811" cy="0"/>
          </a:xfrm>
          <a:prstGeom prst="line">
            <a:avLst/>
          </a:prstGeom>
          <a:ln cap="flat" w="95250">
            <a:solidFill>
              <a:srgbClr val="ADBC9F"/>
            </a:solidFill>
            <a:prstDash val="solid"/>
            <a:headEnd type="none" len="sm" w="sm"/>
            <a:tailEnd type="none" len="sm" w="sm"/>
          </a:ln>
        </p:spPr>
      </p:sp>
      <p:sp>
        <p:nvSpPr>
          <p:cNvPr name="TextBox 3" id="3"/>
          <p:cNvSpPr txBox="true"/>
          <p:nvPr/>
        </p:nvSpPr>
        <p:spPr>
          <a:xfrm rot="0">
            <a:off x="1066741" y="1134111"/>
            <a:ext cx="16230600" cy="901700"/>
          </a:xfrm>
          <a:prstGeom prst="rect">
            <a:avLst/>
          </a:prstGeom>
        </p:spPr>
        <p:txBody>
          <a:bodyPr anchor="t" rtlCol="false" tIns="0" lIns="0" bIns="0" rIns="0">
            <a:spAutoFit/>
          </a:bodyPr>
          <a:lstStyle/>
          <a:p>
            <a:pPr algn="ctr" marL="0" indent="0" lvl="0">
              <a:lnSpc>
                <a:spcPts val="7000"/>
              </a:lnSpc>
            </a:pPr>
            <a:r>
              <a:rPr lang="en-US" b="true" sz="5000" spc="200">
                <a:solidFill>
                  <a:srgbClr val="06281C"/>
                </a:solidFill>
                <a:latin typeface="Poppins Bold"/>
                <a:ea typeface="Poppins Bold"/>
                <a:cs typeface="Poppins Bold"/>
                <a:sym typeface="Poppins Bold"/>
              </a:rPr>
              <a:t>THE ECO-ACTION</a:t>
            </a:r>
          </a:p>
        </p:txBody>
      </p:sp>
      <p:sp>
        <p:nvSpPr>
          <p:cNvPr name="TextBox 4" id="4"/>
          <p:cNvSpPr txBox="true"/>
          <p:nvPr/>
        </p:nvSpPr>
        <p:spPr>
          <a:xfrm rot="0">
            <a:off x="1848021" y="3102610"/>
            <a:ext cx="14668041" cy="606425"/>
          </a:xfrm>
          <a:prstGeom prst="rect">
            <a:avLst/>
          </a:prstGeom>
        </p:spPr>
        <p:txBody>
          <a:bodyPr anchor="t" rtlCol="false" tIns="0" lIns="0" bIns="0" rIns="0">
            <a:spAutoFit/>
          </a:bodyPr>
          <a:lstStyle/>
          <a:p>
            <a:pPr algn="ctr" marL="0" indent="0" lvl="0">
              <a:lnSpc>
                <a:spcPts val="4900"/>
              </a:lnSpc>
            </a:pPr>
            <a:r>
              <a:rPr lang="en-US" b="true" sz="3500" spc="525">
                <a:solidFill>
                  <a:srgbClr val="06281C"/>
                </a:solidFill>
                <a:latin typeface="DM Sans Bold"/>
                <a:ea typeface="DM Sans Bold"/>
                <a:cs typeface="DM Sans Bold"/>
                <a:sym typeface="DM Sans Bold"/>
              </a:rPr>
              <a:t>REFUSE THE UNNECESSARY</a:t>
            </a:r>
            <a:r>
              <a:rPr lang="en-US" b="true" sz="3500" spc="525">
                <a:solidFill>
                  <a:srgbClr val="06281C"/>
                </a:solidFill>
                <a:latin typeface="DM Sans Bold"/>
                <a:ea typeface="DM Sans Bold"/>
                <a:cs typeface="DM Sans Bold"/>
                <a:sym typeface="DM Sans Bold"/>
              </a:rPr>
              <a:t> </a:t>
            </a:r>
          </a:p>
        </p:txBody>
      </p:sp>
      <p:sp>
        <p:nvSpPr>
          <p:cNvPr name="TextBox 5" id="5"/>
          <p:cNvSpPr txBox="true"/>
          <p:nvPr/>
        </p:nvSpPr>
        <p:spPr>
          <a:xfrm rot="0">
            <a:off x="1848021" y="3909060"/>
            <a:ext cx="14668041" cy="1234440"/>
          </a:xfrm>
          <a:prstGeom prst="rect">
            <a:avLst/>
          </a:prstGeom>
        </p:spPr>
        <p:txBody>
          <a:bodyPr anchor="t" rtlCol="false" tIns="0" lIns="0" bIns="0" rIns="0">
            <a:spAutoFit/>
          </a:bodyPr>
          <a:lstStyle/>
          <a:p>
            <a:pPr algn="ctr">
              <a:lnSpc>
                <a:spcPts val="3360"/>
              </a:lnSpc>
              <a:spcBef>
                <a:spcPct val="0"/>
              </a:spcBef>
            </a:pPr>
            <a:r>
              <a:rPr lang="en-US" sz="2400" spc="480">
                <a:solidFill>
                  <a:srgbClr val="06281C"/>
                </a:solidFill>
                <a:latin typeface="Nunito"/>
                <a:ea typeface="Nunito"/>
                <a:cs typeface="Nunito"/>
                <a:sym typeface="Nunito"/>
              </a:rPr>
              <a:t>We need to eliminate single-use items and wasteful consumption, for examples, use reusable water bottles and shopping bags, as well as avoiding impulse purchases.</a:t>
            </a:r>
          </a:p>
        </p:txBody>
      </p:sp>
      <p:grpSp>
        <p:nvGrpSpPr>
          <p:cNvPr name="Group 6" id="6"/>
          <p:cNvGrpSpPr/>
          <p:nvPr/>
        </p:nvGrpSpPr>
        <p:grpSpPr>
          <a:xfrm rot="0">
            <a:off x="13735021" y="6098219"/>
            <a:ext cx="4552979" cy="4188781"/>
            <a:chOff x="0" y="0"/>
            <a:chExt cx="705376" cy="648952"/>
          </a:xfrm>
        </p:grpSpPr>
        <p:sp>
          <p:nvSpPr>
            <p:cNvPr name="Freeform 7" id="7"/>
            <p:cNvSpPr/>
            <p:nvPr/>
          </p:nvSpPr>
          <p:spPr>
            <a:xfrm flipH="false" flipV="false" rot="0">
              <a:off x="0" y="0"/>
              <a:ext cx="705376" cy="648952"/>
            </a:xfrm>
            <a:custGeom>
              <a:avLst/>
              <a:gdLst/>
              <a:ahLst/>
              <a:cxnLst/>
              <a:rect r="r" b="b" t="t" l="l"/>
              <a:pathLst>
                <a:path h="648952" w="705376">
                  <a:moveTo>
                    <a:pt x="0" y="0"/>
                  </a:moveTo>
                  <a:lnTo>
                    <a:pt x="705376" y="0"/>
                  </a:lnTo>
                  <a:lnTo>
                    <a:pt x="705376" y="648952"/>
                  </a:lnTo>
                  <a:lnTo>
                    <a:pt x="0" y="648952"/>
                  </a:lnTo>
                  <a:close/>
                </a:path>
              </a:pathLst>
            </a:custGeom>
            <a:blipFill>
              <a:blip r:embed="rId2"/>
              <a:stretch>
                <a:fillRect l="0" t="-26760" r="-111597" b="-26760"/>
              </a:stretch>
            </a:blipFill>
          </p:spPr>
        </p:sp>
      </p:grpSp>
      <p:grpSp>
        <p:nvGrpSpPr>
          <p:cNvPr name="Group 8" id="8"/>
          <p:cNvGrpSpPr/>
          <p:nvPr/>
        </p:nvGrpSpPr>
        <p:grpSpPr>
          <a:xfrm rot="0">
            <a:off x="0" y="6098219"/>
            <a:ext cx="4629062" cy="4188781"/>
            <a:chOff x="0" y="0"/>
            <a:chExt cx="1810888" cy="1638651"/>
          </a:xfrm>
        </p:grpSpPr>
        <p:sp>
          <p:nvSpPr>
            <p:cNvPr name="Freeform 9" id="9"/>
            <p:cNvSpPr/>
            <p:nvPr/>
          </p:nvSpPr>
          <p:spPr>
            <a:xfrm flipH="false" flipV="false" rot="0">
              <a:off x="0" y="0"/>
              <a:ext cx="1810888" cy="1638651"/>
            </a:xfrm>
            <a:custGeom>
              <a:avLst/>
              <a:gdLst/>
              <a:ahLst/>
              <a:cxnLst/>
              <a:rect r="r" b="b" t="t" l="l"/>
              <a:pathLst>
                <a:path h="1638651" w="1810888">
                  <a:moveTo>
                    <a:pt x="0" y="0"/>
                  </a:moveTo>
                  <a:lnTo>
                    <a:pt x="1810888" y="0"/>
                  </a:lnTo>
                  <a:lnTo>
                    <a:pt x="1810888" y="1638651"/>
                  </a:lnTo>
                  <a:lnTo>
                    <a:pt x="0" y="1638651"/>
                  </a:lnTo>
                  <a:close/>
                </a:path>
              </a:pathLst>
            </a:custGeom>
            <a:blipFill>
              <a:blip r:embed="rId3"/>
              <a:stretch>
                <a:fillRect l="-23468" t="-9450" r="-27428" b="-1860"/>
              </a:stretch>
            </a:blipFill>
          </p:spPr>
        </p:sp>
      </p:grpSp>
      <p:grpSp>
        <p:nvGrpSpPr>
          <p:cNvPr name="Group 10" id="10"/>
          <p:cNvGrpSpPr/>
          <p:nvPr/>
        </p:nvGrpSpPr>
        <p:grpSpPr>
          <a:xfrm rot="0">
            <a:off x="4629062" y="6098219"/>
            <a:ext cx="4552979" cy="4188781"/>
            <a:chOff x="0" y="0"/>
            <a:chExt cx="2066426" cy="1901130"/>
          </a:xfrm>
        </p:grpSpPr>
        <p:sp>
          <p:nvSpPr>
            <p:cNvPr name="Freeform 11" id="11"/>
            <p:cNvSpPr/>
            <p:nvPr/>
          </p:nvSpPr>
          <p:spPr>
            <a:xfrm flipH="false" flipV="false" rot="0">
              <a:off x="0" y="0"/>
              <a:ext cx="2066426" cy="1901130"/>
            </a:xfrm>
            <a:custGeom>
              <a:avLst/>
              <a:gdLst/>
              <a:ahLst/>
              <a:cxnLst/>
              <a:rect r="r" b="b" t="t" l="l"/>
              <a:pathLst>
                <a:path h="1901130" w="2066426">
                  <a:moveTo>
                    <a:pt x="0" y="0"/>
                  </a:moveTo>
                  <a:lnTo>
                    <a:pt x="2066426" y="0"/>
                  </a:lnTo>
                  <a:lnTo>
                    <a:pt x="2066426" y="1901130"/>
                  </a:lnTo>
                  <a:lnTo>
                    <a:pt x="0" y="1901130"/>
                  </a:lnTo>
                  <a:close/>
                </a:path>
              </a:pathLst>
            </a:custGeom>
            <a:blipFill>
              <a:blip r:embed="rId4"/>
              <a:stretch>
                <a:fillRect l="-20502" t="-2303" r="-20502" b="0"/>
              </a:stretch>
            </a:blipFill>
          </p:spPr>
        </p:sp>
      </p:grpSp>
      <p:grpSp>
        <p:nvGrpSpPr>
          <p:cNvPr name="Group 12" id="12"/>
          <p:cNvGrpSpPr/>
          <p:nvPr/>
        </p:nvGrpSpPr>
        <p:grpSpPr>
          <a:xfrm rot="0">
            <a:off x="9182041" y="6098219"/>
            <a:ext cx="4552979" cy="4188781"/>
            <a:chOff x="0" y="0"/>
            <a:chExt cx="1954345" cy="1798014"/>
          </a:xfrm>
        </p:grpSpPr>
        <p:sp>
          <p:nvSpPr>
            <p:cNvPr name="Freeform 13" id="13"/>
            <p:cNvSpPr/>
            <p:nvPr/>
          </p:nvSpPr>
          <p:spPr>
            <a:xfrm flipH="false" flipV="false" rot="0">
              <a:off x="0" y="0"/>
              <a:ext cx="1954345" cy="1798014"/>
            </a:xfrm>
            <a:custGeom>
              <a:avLst/>
              <a:gdLst/>
              <a:ahLst/>
              <a:cxnLst/>
              <a:rect r="r" b="b" t="t" l="l"/>
              <a:pathLst>
                <a:path h="1798014" w="1954345">
                  <a:moveTo>
                    <a:pt x="0" y="0"/>
                  </a:moveTo>
                  <a:lnTo>
                    <a:pt x="1954345" y="0"/>
                  </a:lnTo>
                  <a:lnTo>
                    <a:pt x="1954345" y="1798014"/>
                  </a:lnTo>
                  <a:lnTo>
                    <a:pt x="0" y="1798014"/>
                  </a:lnTo>
                  <a:close/>
                </a:path>
              </a:pathLst>
            </a:custGeom>
            <a:blipFill>
              <a:blip r:embed="rId5"/>
              <a:stretch>
                <a:fillRect l="-54372" t="-52207" r="-138822" b="-60117"/>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98236" y="1028700"/>
            <a:ext cx="15691528" cy="2244305"/>
            <a:chOff x="0" y="0"/>
            <a:chExt cx="4132748" cy="591093"/>
          </a:xfrm>
        </p:grpSpPr>
        <p:sp>
          <p:nvSpPr>
            <p:cNvPr name="Freeform 3" id="3"/>
            <p:cNvSpPr/>
            <p:nvPr/>
          </p:nvSpPr>
          <p:spPr>
            <a:xfrm flipH="false" flipV="false" rot="0">
              <a:off x="0" y="0"/>
              <a:ext cx="4132748" cy="591093"/>
            </a:xfrm>
            <a:custGeom>
              <a:avLst/>
              <a:gdLst/>
              <a:ahLst/>
              <a:cxnLst/>
              <a:rect r="r" b="b" t="t" l="l"/>
              <a:pathLst>
                <a:path h="591093" w="4132748">
                  <a:moveTo>
                    <a:pt x="0" y="0"/>
                  </a:moveTo>
                  <a:lnTo>
                    <a:pt x="4132748" y="0"/>
                  </a:lnTo>
                  <a:lnTo>
                    <a:pt x="4132748" y="591093"/>
                  </a:lnTo>
                  <a:lnTo>
                    <a:pt x="0" y="591093"/>
                  </a:lnTo>
                  <a:close/>
                </a:path>
              </a:pathLst>
            </a:custGeom>
            <a:solidFill>
              <a:srgbClr val="000000">
                <a:alpha val="0"/>
              </a:srgbClr>
            </a:solidFill>
            <a:ln w="95250" cap="sq">
              <a:solidFill>
                <a:srgbClr val="ADBC9F"/>
              </a:solidFill>
              <a:prstDash val="solid"/>
              <a:miter/>
            </a:ln>
          </p:spPr>
        </p:sp>
        <p:sp>
          <p:nvSpPr>
            <p:cNvPr name="TextBox 4" id="4"/>
            <p:cNvSpPr txBox="true"/>
            <p:nvPr/>
          </p:nvSpPr>
          <p:spPr>
            <a:xfrm>
              <a:off x="0" y="-47625"/>
              <a:ext cx="4132748" cy="638718"/>
            </a:xfrm>
            <a:prstGeom prst="rect">
              <a:avLst/>
            </a:prstGeom>
          </p:spPr>
          <p:txBody>
            <a:bodyPr anchor="ctr" rtlCol="false" tIns="50800" lIns="50800" bIns="50800" rIns="50800"/>
            <a:lstStyle/>
            <a:p>
              <a:pPr algn="ctr">
                <a:lnSpc>
                  <a:spcPts val="3499"/>
                </a:lnSpc>
              </a:pPr>
            </a:p>
          </p:txBody>
        </p:sp>
      </p:grpSp>
      <p:grpSp>
        <p:nvGrpSpPr>
          <p:cNvPr name="Group 5" id="5"/>
          <p:cNvGrpSpPr/>
          <p:nvPr/>
        </p:nvGrpSpPr>
        <p:grpSpPr>
          <a:xfrm rot="0">
            <a:off x="1669819" y="1265317"/>
            <a:ext cx="5922386" cy="1771072"/>
            <a:chOff x="0" y="0"/>
            <a:chExt cx="1559805" cy="466455"/>
          </a:xfrm>
        </p:grpSpPr>
        <p:sp>
          <p:nvSpPr>
            <p:cNvPr name="Freeform 6" id="6"/>
            <p:cNvSpPr/>
            <p:nvPr/>
          </p:nvSpPr>
          <p:spPr>
            <a:xfrm flipH="false" flipV="false" rot="0">
              <a:off x="0" y="0"/>
              <a:ext cx="1559805" cy="466455"/>
            </a:xfrm>
            <a:custGeom>
              <a:avLst/>
              <a:gdLst/>
              <a:ahLst/>
              <a:cxnLst/>
              <a:rect r="r" b="b" t="t" l="l"/>
              <a:pathLst>
                <a:path h="466455" w="1559805">
                  <a:moveTo>
                    <a:pt x="0" y="0"/>
                  </a:moveTo>
                  <a:lnTo>
                    <a:pt x="1559805" y="0"/>
                  </a:lnTo>
                  <a:lnTo>
                    <a:pt x="1559805" y="466455"/>
                  </a:lnTo>
                  <a:lnTo>
                    <a:pt x="0" y="466455"/>
                  </a:lnTo>
                  <a:close/>
                </a:path>
              </a:pathLst>
            </a:custGeom>
            <a:solidFill>
              <a:srgbClr val="436850">
                <a:alpha val="88627"/>
              </a:srgbClr>
            </a:solidFill>
          </p:spPr>
        </p:sp>
        <p:sp>
          <p:nvSpPr>
            <p:cNvPr name="TextBox 7" id="7"/>
            <p:cNvSpPr txBox="true"/>
            <p:nvPr/>
          </p:nvSpPr>
          <p:spPr>
            <a:xfrm>
              <a:off x="0" y="-47625"/>
              <a:ext cx="1559805" cy="514080"/>
            </a:xfrm>
            <a:prstGeom prst="rect">
              <a:avLst/>
            </a:prstGeom>
          </p:spPr>
          <p:txBody>
            <a:bodyPr anchor="ctr" rtlCol="false" tIns="50800" lIns="50800" bIns="50800" rIns="50800"/>
            <a:lstStyle/>
            <a:p>
              <a:pPr algn="ctr">
                <a:lnSpc>
                  <a:spcPts val="3499"/>
                </a:lnSpc>
              </a:pPr>
            </a:p>
          </p:txBody>
        </p:sp>
      </p:grpSp>
      <p:sp>
        <p:nvSpPr>
          <p:cNvPr name="TextBox 8" id="8"/>
          <p:cNvSpPr txBox="true"/>
          <p:nvPr/>
        </p:nvSpPr>
        <p:spPr>
          <a:xfrm rot="0">
            <a:off x="2077978" y="1628565"/>
            <a:ext cx="14208125" cy="901700"/>
          </a:xfrm>
          <a:prstGeom prst="rect">
            <a:avLst/>
          </a:prstGeom>
        </p:spPr>
        <p:txBody>
          <a:bodyPr anchor="t" rtlCol="false" tIns="0" lIns="0" bIns="0" rIns="0">
            <a:spAutoFit/>
          </a:bodyPr>
          <a:lstStyle/>
          <a:p>
            <a:pPr algn="ctr" marL="0" indent="0" lvl="0">
              <a:lnSpc>
                <a:spcPts val="7000"/>
              </a:lnSpc>
            </a:pPr>
            <a:r>
              <a:rPr lang="en-US" b="true" sz="5000" spc="200">
                <a:solidFill>
                  <a:srgbClr val="06281C"/>
                </a:solidFill>
                <a:latin typeface="Poppins Bold"/>
                <a:ea typeface="Poppins Bold"/>
                <a:cs typeface="Poppins Bold"/>
                <a:sym typeface="Poppins Bold"/>
              </a:rPr>
              <a:t>REPURPOSE WITH CREATIVITY</a:t>
            </a:r>
            <a:r>
              <a:rPr lang="en-US" b="true" sz="5000" spc="200">
                <a:solidFill>
                  <a:srgbClr val="06281C"/>
                </a:solidFill>
                <a:latin typeface="Poppins Bold"/>
                <a:ea typeface="Poppins Bold"/>
                <a:cs typeface="Poppins Bold"/>
                <a:sym typeface="Poppins Bold"/>
              </a:rPr>
              <a:t> </a:t>
            </a:r>
          </a:p>
        </p:txBody>
      </p:sp>
      <p:grpSp>
        <p:nvGrpSpPr>
          <p:cNvPr name="Group 9" id="9"/>
          <p:cNvGrpSpPr/>
          <p:nvPr/>
        </p:nvGrpSpPr>
        <p:grpSpPr>
          <a:xfrm rot="0">
            <a:off x="13735021" y="5708621"/>
            <a:ext cx="4552979" cy="4578379"/>
            <a:chOff x="0" y="0"/>
            <a:chExt cx="705376" cy="709311"/>
          </a:xfrm>
        </p:grpSpPr>
        <p:sp>
          <p:nvSpPr>
            <p:cNvPr name="Freeform 10" id="10"/>
            <p:cNvSpPr/>
            <p:nvPr/>
          </p:nvSpPr>
          <p:spPr>
            <a:xfrm flipH="false" flipV="false" rot="0">
              <a:off x="0" y="0"/>
              <a:ext cx="705376" cy="709311"/>
            </a:xfrm>
            <a:custGeom>
              <a:avLst/>
              <a:gdLst/>
              <a:ahLst/>
              <a:cxnLst/>
              <a:rect r="r" b="b" t="t" l="l"/>
              <a:pathLst>
                <a:path h="709311" w="705376">
                  <a:moveTo>
                    <a:pt x="0" y="0"/>
                  </a:moveTo>
                  <a:lnTo>
                    <a:pt x="705376" y="0"/>
                  </a:lnTo>
                  <a:lnTo>
                    <a:pt x="705376" y="709311"/>
                  </a:lnTo>
                  <a:lnTo>
                    <a:pt x="0" y="709311"/>
                  </a:lnTo>
                  <a:close/>
                </a:path>
              </a:pathLst>
            </a:custGeom>
            <a:blipFill>
              <a:blip r:embed="rId2"/>
              <a:stretch>
                <a:fillRect l="-46430" t="-37168" r="-60600" b="0"/>
              </a:stretch>
            </a:blipFill>
          </p:spPr>
        </p:sp>
      </p:grpSp>
      <p:grpSp>
        <p:nvGrpSpPr>
          <p:cNvPr name="Group 11" id="11"/>
          <p:cNvGrpSpPr/>
          <p:nvPr/>
        </p:nvGrpSpPr>
        <p:grpSpPr>
          <a:xfrm rot="0">
            <a:off x="0" y="5708621"/>
            <a:ext cx="4629062" cy="4578379"/>
            <a:chOff x="0" y="0"/>
            <a:chExt cx="1810888" cy="1791061"/>
          </a:xfrm>
        </p:grpSpPr>
        <p:sp>
          <p:nvSpPr>
            <p:cNvPr name="Freeform 12" id="12"/>
            <p:cNvSpPr/>
            <p:nvPr/>
          </p:nvSpPr>
          <p:spPr>
            <a:xfrm flipH="false" flipV="false" rot="0">
              <a:off x="0" y="0"/>
              <a:ext cx="1810888" cy="1791061"/>
            </a:xfrm>
            <a:custGeom>
              <a:avLst/>
              <a:gdLst/>
              <a:ahLst/>
              <a:cxnLst/>
              <a:rect r="r" b="b" t="t" l="l"/>
              <a:pathLst>
                <a:path h="1791061" w="1810888">
                  <a:moveTo>
                    <a:pt x="0" y="0"/>
                  </a:moveTo>
                  <a:lnTo>
                    <a:pt x="1810888" y="0"/>
                  </a:lnTo>
                  <a:lnTo>
                    <a:pt x="1810888" y="1791061"/>
                  </a:lnTo>
                  <a:lnTo>
                    <a:pt x="0" y="1791061"/>
                  </a:lnTo>
                  <a:close/>
                </a:path>
              </a:pathLst>
            </a:custGeom>
            <a:blipFill>
              <a:blip r:embed="rId3"/>
              <a:stretch>
                <a:fillRect l="0" t="-50555" r="0" b="-1200"/>
              </a:stretch>
            </a:blipFill>
          </p:spPr>
        </p:sp>
      </p:grpSp>
      <p:grpSp>
        <p:nvGrpSpPr>
          <p:cNvPr name="Group 13" id="13"/>
          <p:cNvGrpSpPr/>
          <p:nvPr/>
        </p:nvGrpSpPr>
        <p:grpSpPr>
          <a:xfrm rot="0">
            <a:off x="4629062" y="5708621"/>
            <a:ext cx="4552979" cy="4578379"/>
            <a:chOff x="0" y="0"/>
            <a:chExt cx="2066426" cy="2077954"/>
          </a:xfrm>
        </p:grpSpPr>
        <p:sp>
          <p:nvSpPr>
            <p:cNvPr name="Freeform 14" id="14"/>
            <p:cNvSpPr/>
            <p:nvPr/>
          </p:nvSpPr>
          <p:spPr>
            <a:xfrm flipH="false" flipV="false" rot="0">
              <a:off x="0" y="0"/>
              <a:ext cx="2066426" cy="2077954"/>
            </a:xfrm>
            <a:custGeom>
              <a:avLst/>
              <a:gdLst/>
              <a:ahLst/>
              <a:cxnLst/>
              <a:rect r="r" b="b" t="t" l="l"/>
              <a:pathLst>
                <a:path h="2077954" w="2066426">
                  <a:moveTo>
                    <a:pt x="0" y="0"/>
                  </a:moveTo>
                  <a:lnTo>
                    <a:pt x="2066426" y="0"/>
                  </a:lnTo>
                  <a:lnTo>
                    <a:pt x="2066426" y="2077954"/>
                  </a:lnTo>
                  <a:lnTo>
                    <a:pt x="0" y="2077954"/>
                  </a:lnTo>
                  <a:close/>
                </a:path>
              </a:pathLst>
            </a:custGeom>
            <a:blipFill>
              <a:blip r:embed="rId4"/>
              <a:stretch>
                <a:fillRect l="-23594" t="0" r="-27336" b="0"/>
              </a:stretch>
            </a:blipFill>
          </p:spPr>
        </p:sp>
      </p:grpSp>
      <p:grpSp>
        <p:nvGrpSpPr>
          <p:cNvPr name="Group 15" id="15"/>
          <p:cNvGrpSpPr/>
          <p:nvPr/>
        </p:nvGrpSpPr>
        <p:grpSpPr>
          <a:xfrm rot="0">
            <a:off x="9182041" y="5708621"/>
            <a:ext cx="4552979" cy="4578379"/>
            <a:chOff x="0" y="0"/>
            <a:chExt cx="1954345" cy="1965247"/>
          </a:xfrm>
        </p:grpSpPr>
        <p:sp>
          <p:nvSpPr>
            <p:cNvPr name="Freeform 16" id="16"/>
            <p:cNvSpPr/>
            <p:nvPr/>
          </p:nvSpPr>
          <p:spPr>
            <a:xfrm flipH="false" flipV="false" rot="0">
              <a:off x="0" y="0"/>
              <a:ext cx="1954345" cy="1965247"/>
            </a:xfrm>
            <a:custGeom>
              <a:avLst/>
              <a:gdLst/>
              <a:ahLst/>
              <a:cxnLst/>
              <a:rect r="r" b="b" t="t" l="l"/>
              <a:pathLst>
                <a:path h="1965247" w="1954345">
                  <a:moveTo>
                    <a:pt x="0" y="0"/>
                  </a:moveTo>
                  <a:lnTo>
                    <a:pt x="1954345" y="0"/>
                  </a:lnTo>
                  <a:lnTo>
                    <a:pt x="1954345" y="1965247"/>
                  </a:lnTo>
                  <a:lnTo>
                    <a:pt x="0" y="1965247"/>
                  </a:lnTo>
                  <a:close/>
                </a:path>
              </a:pathLst>
            </a:custGeom>
            <a:blipFill>
              <a:blip r:embed="rId5"/>
              <a:stretch>
                <a:fillRect l="-4650" t="0" r="-45997" b="0"/>
              </a:stretch>
            </a:blipFill>
          </p:spPr>
        </p:sp>
      </p:grpSp>
      <p:sp>
        <p:nvSpPr>
          <p:cNvPr name="TextBox 17" id="17"/>
          <p:cNvSpPr txBox="true"/>
          <p:nvPr/>
        </p:nvSpPr>
        <p:spPr>
          <a:xfrm rot="0">
            <a:off x="2039937" y="3489960"/>
            <a:ext cx="14208125" cy="1653540"/>
          </a:xfrm>
          <a:prstGeom prst="rect">
            <a:avLst/>
          </a:prstGeom>
        </p:spPr>
        <p:txBody>
          <a:bodyPr anchor="t" rtlCol="false" tIns="0" lIns="0" bIns="0" rIns="0">
            <a:spAutoFit/>
          </a:bodyPr>
          <a:lstStyle/>
          <a:p>
            <a:pPr algn="ctr">
              <a:lnSpc>
                <a:spcPts val="3360"/>
              </a:lnSpc>
              <a:spcBef>
                <a:spcPct val="0"/>
              </a:spcBef>
            </a:pPr>
            <a:r>
              <a:rPr lang="en-US" sz="2400" spc="480">
                <a:solidFill>
                  <a:srgbClr val="06281C"/>
                </a:solidFill>
                <a:latin typeface="Nunito"/>
                <a:ea typeface="Nunito"/>
                <a:cs typeface="Nunito"/>
                <a:sym typeface="Nunito"/>
              </a:rPr>
              <a:t>Introduce the concept of "repurposing" or "upcycling" to give outdated items new life. Give examples of ways to reuse goods, such as transforming worn-out outfits into a tote bag or pet bed, or cutting plastic bottles in half to create hanging planters.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234469"/>
            <a:ext cx="9144000" cy="4080510"/>
          </a:xfrm>
          <a:custGeom>
            <a:avLst/>
            <a:gdLst/>
            <a:ahLst/>
            <a:cxnLst/>
            <a:rect r="r" b="b" t="t" l="l"/>
            <a:pathLst>
              <a:path h="4080510" w="9144000">
                <a:moveTo>
                  <a:pt x="0" y="0"/>
                </a:moveTo>
                <a:lnTo>
                  <a:pt x="9144000" y="0"/>
                </a:lnTo>
                <a:lnTo>
                  <a:pt x="9144000" y="4080510"/>
                </a:lnTo>
                <a:lnTo>
                  <a:pt x="0" y="4080510"/>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144000" y="6234469"/>
            <a:ext cx="9144000" cy="4080510"/>
          </a:xfrm>
          <a:custGeom>
            <a:avLst/>
            <a:gdLst/>
            <a:ahLst/>
            <a:cxnLst/>
            <a:rect r="r" b="b" t="t" l="l"/>
            <a:pathLst>
              <a:path h="4080510" w="9144000">
                <a:moveTo>
                  <a:pt x="0" y="0"/>
                </a:moveTo>
                <a:lnTo>
                  <a:pt x="9144000" y="0"/>
                </a:lnTo>
                <a:lnTo>
                  <a:pt x="9144000" y="4080510"/>
                </a:lnTo>
                <a:lnTo>
                  <a:pt x="0" y="4080510"/>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1028700" y="8935806"/>
            <a:ext cx="4025990" cy="0"/>
          </a:xfrm>
          <a:prstGeom prst="line">
            <a:avLst/>
          </a:prstGeom>
          <a:ln cap="flat" w="95250">
            <a:solidFill>
              <a:srgbClr val="436850"/>
            </a:solidFill>
            <a:prstDash val="solid"/>
            <a:headEnd type="none" len="sm" w="sm"/>
            <a:tailEnd type="none" len="sm" w="sm"/>
          </a:ln>
        </p:spPr>
      </p:sp>
      <p:sp>
        <p:nvSpPr>
          <p:cNvPr name="AutoShape 5" id="5"/>
          <p:cNvSpPr/>
          <p:nvPr/>
        </p:nvSpPr>
        <p:spPr>
          <a:xfrm>
            <a:off x="7131005" y="8935806"/>
            <a:ext cx="4025990" cy="0"/>
          </a:xfrm>
          <a:prstGeom prst="line">
            <a:avLst/>
          </a:prstGeom>
          <a:ln cap="flat" w="95250">
            <a:solidFill>
              <a:srgbClr val="436850"/>
            </a:solidFill>
            <a:prstDash val="solid"/>
            <a:headEnd type="none" len="sm" w="sm"/>
            <a:tailEnd type="none" len="sm" w="sm"/>
          </a:ln>
        </p:spPr>
      </p:sp>
      <p:grpSp>
        <p:nvGrpSpPr>
          <p:cNvPr name="Group 6" id="6"/>
          <p:cNvGrpSpPr/>
          <p:nvPr/>
        </p:nvGrpSpPr>
        <p:grpSpPr>
          <a:xfrm rot="0">
            <a:off x="1028700" y="4998144"/>
            <a:ext cx="4025990" cy="3728112"/>
            <a:chOff x="0" y="0"/>
            <a:chExt cx="1327830" cy="1229586"/>
          </a:xfrm>
        </p:grpSpPr>
        <p:sp>
          <p:nvSpPr>
            <p:cNvPr name="Freeform 7" id="7"/>
            <p:cNvSpPr/>
            <p:nvPr/>
          </p:nvSpPr>
          <p:spPr>
            <a:xfrm flipH="false" flipV="false" rot="0">
              <a:off x="0" y="0"/>
              <a:ext cx="1327830" cy="1229586"/>
            </a:xfrm>
            <a:custGeom>
              <a:avLst/>
              <a:gdLst/>
              <a:ahLst/>
              <a:cxnLst/>
              <a:rect r="r" b="b" t="t" l="l"/>
              <a:pathLst>
                <a:path h="1229586" w="1327830">
                  <a:moveTo>
                    <a:pt x="0" y="0"/>
                  </a:moveTo>
                  <a:lnTo>
                    <a:pt x="1327830" y="0"/>
                  </a:lnTo>
                  <a:lnTo>
                    <a:pt x="1327830" y="1229586"/>
                  </a:lnTo>
                  <a:lnTo>
                    <a:pt x="0" y="1229586"/>
                  </a:lnTo>
                  <a:close/>
                </a:path>
              </a:pathLst>
            </a:custGeom>
            <a:blipFill>
              <a:blip r:embed="rId4"/>
              <a:stretch>
                <a:fillRect l="-19364" t="0" r="-19364" b="0"/>
              </a:stretch>
            </a:blipFill>
          </p:spPr>
        </p:sp>
      </p:grpSp>
      <p:grpSp>
        <p:nvGrpSpPr>
          <p:cNvPr name="Group 8" id="8"/>
          <p:cNvGrpSpPr/>
          <p:nvPr/>
        </p:nvGrpSpPr>
        <p:grpSpPr>
          <a:xfrm rot="0">
            <a:off x="7131005" y="4998144"/>
            <a:ext cx="4025990" cy="3728112"/>
            <a:chOff x="0" y="0"/>
            <a:chExt cx="1327830" cy="1229586"/>
          </a:xfrm>
        </p:grpSpPr>
        <p:sp>
          <p:nvSpPr>
            <p:cNvPr name="Freeform 9" id="9"/>
            <p:cNvSpPr/>
            <p:nvPr/>
          </p:nvSpPr>
          <p:spPr>
            <a:xfrm flipH="false" flipV="false" rot="0">
              <a:off x="0" y="0"/>
              <a:ext cx="1327830" cy="1229586"/>
            </a:xfrm>
            <a:custGeom>
              <a:avLst/>
              <a:gdLst/>
              <a:ahLst/>
              <a:cxnLst/>
              <a:rect r="r" b="b" t="t" l="l"/>
              <a:pathLst>
                <a:path h="1229586" w="1327830">
                  <a:moveTo>
                    <a:pt x="0" y="0"/>
                  </a:moveTo>
                  <a:lnTo>
                    <a:pt x="1327830" y="0"/>
                  </a:lnTo>
                  <a:lnTo>
                    <a:pt x="1327830" y="1229586"/>
                  </a:lnTo>
                  <a:lnTo>
                    <a:pt x="0" y="1229586"/>
                  </a:lnTo>
                  <a:close/>
                </a:path>
              </a:pathLst>
            </a:custGeom>
            <a:blipFill>
              <a:blip r:embed="rId5"/>
              <a:stretch>
                <a:fillRect l="-19494" t="0" r="-19494" b="0"/>
              </a:stretch>
            </a:blipFill>
          </p:spPr>
        </p:sp>
      </p:grpSp>
      <p:grpSp>
        <p:nvGrpSpPr>
          <p:cNvPr name="Group 10" id="10"/>
          <p:cNvGrpSpPr/>
          <p:nvPr/>
        </p:nvGrpSpPr>
        <p:grpSpPr>
          <a:xfrm rot="0">
            <a:off x="13233310" y="4998144"/>
            <a:ext cx="4025990" cy="3728112"/>
            <a:chOff x="0" y="0"/>
            <a:chExt cx="1327830" cy="1229586"/>
          </a:xfrm>
        </p:grpSpPr>
        <p:sp>
          <p:nvSpPr>
            <p:cNvPr name="Freeform 11" id="11"/>
            <p:cNvSpPr/>
            <p:nvPr/>
          </p:nvSpPr>
          <p:spPr>
            <a:xfrm flipH="false" flipV="false" rot="0">
              <a:off x="0" y="0"/>
              <a:ext cx="1327830" cy="1229586"/>
            </a:xfrm>
            <a:custGeom>
              <a:avLst/>
              <a:gdLst/>
              <a:ahLst/>
              <a:cxnLst/>
              <a:rect r="r" b="b" t="t" l="l"/>
              <a:pathLst>
                <a:path h="1229586" w="1327830">
                  <a:moveTo>
                    <a:pt x="0" y="0"/>
                  </a:moveTo>
                  <a:lnTo>
                    <a:pt x="1327830" y="0"/>
                  </a:lnTo>
                  <a:lnTo>
                    <a:pt x="1327830" y="1229586"/>
                  </a:lnTo>
                  <a:lnTo>
                    <a:pt x="0" y="1229586"/>
                  </a:lnTo>
                  <a:close/>
                </a:path>
              </a:pathLst>
            </a:custGeom>
            <a:blipFill>
              <a:blip r:embed="rId6"/>
              <a:stretch>
                <a:fillRect l="-19494" t="0" r="-19494" b="0"/>
              </a:stretch>
            </a:blipFill>
          </p:spPr>
        </p:sp>
      </p:grpSp>
      <p:sp>
        <p:nvSpPr>
          <p:cNvPr name="Freeform 12" id="12"/>
          <p:cNvSpPr/>
          <p:nvPr/>
        </p:nvSpPr>
        <p:spPr>
          <a:xfrm flipH="false" flipV="false" rot="0">
            <a:off x="5536358" y="6305711"/>
            <a:ext cx="1112979" cy="1112979"/>
          </a:xfrm>
          <a:custGeom>
            <a:avLst/>
            <a:gdLst/>
            <a:ahLst/>
            <a:cxnLst/>
            <a:rect r="r" b="b" t="t" l="l"/>
            <a:pathLst>
              <a:path h="1112979" w="1112979">
                <a:moveTo>
                  <a:pt x="0" y="0"/>
                </a:moveTo>
                <a:lnTo>
                  <a:pt x="1112979" y="0"/>
                </a:lnTo>
                <a:lnTo>
                  <a:pt x="1112979" y="1112979"/>
                </a:lnTo>
                <a:lnTo>
                  <a:pt x="0" y="11129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1642770" y="6305711"/>
            <a:ext cx="1112979" cy="1112979"/>
          </a:xfrm>
          <a:custGeom>
            <a:avLst/>
            <a:gdLst/>
            <a:ahLst/>
            <a:cxnLst/>
            <a:rect r="r" b="b" t="t" l="l"/>
            <a:pathLst>
              <a:path h="1112979" w="1112979">
                <a:moveTo>
                  <a:pt x="0" y="0"/>
                </a:moveTo>
                <a:lnTo>
                  <a:pt x="1112979" y="0"/>
                </a:lnTo>
                <a:lnTo>
                  <a:pt x="1112979" y="1112979"/>
                </a:lnTo>
                <a:lnTo>
                  <a:pt x="0" y="11129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14" id="14"/>
          <p:cNvSpPr/>
          <p:nvPr/>
        </p:nvSpPr>
        <p:spPr>
          <a:xfrm>
            <a:off x="13233310" y="8935806"/>
            <a:ext cx="4025990" cy="0"/>
          </a:xfrm>
          <a:prstGeom prst="line">
            <a:avLst/>
          </a:prstGeom>
          <a:ln cap="flat" w="95250">
            <a:solidFill>
              <a:srgbClr val="436850"/>
            </a:solidFill>
            <a:prstDash val="solid"/>
            <a:headEnd type="none" len="sm" w="sm"/>
            <a:tailEnd type="none" len="sm" w="sm"/>
          </a:ln>
        </p:spPr>
      </p:sp>
      <p:sp>
        <p:nvSpPr>
          <p:cNvPr name="TextBox 15" id="15"/>
          <p:cNvSpPr txBox="true"/>
          <p:nvPr/>
        </p:nvSpPr>
        <p:spPr>
          <a:xfrm rot="0">
            <a:off x="1028700" y="1134111"/>
            <a:ext cx="16230600" cy="901700"/>
          </a:xfrm>
          <a:prstGeom prst="rect">
            <a:avLst/>
          </a:prstGeom>
        </p:spPr>
        <p:txBody>
          <a:bodyPr anchor="t" rtlCol="false" tIns="0" lIns="0" bIns="0" rIns="0">
            <a:spAutoFit/>
          </a:bodyPr>
          <a:lstStyle/>
          <a:p>
            <a:pPr algn="ctr" marL="0" indent="0" lvl="0">
              <a:lnSpc>
                <a:spcPts val="7000"/>
              </a:lnSpc>
            </a:pPr>
            <a:r>
              <a:rPr lang="en-US" b="true" sz="5000" spc="200">
                <a:solidFill>
                  <a:srgbClr val="06281C"/>
                </a:solidFill>
                <a:latin typeface="Poppins Bold"/>
                <a:ea typeface="Poppins Bold"/>
                <a:cs typeface="Poppins Bold"/>
                <a:sym typeface="Poppins Bold"/>
              </a:rPr>
              <a:t>ROT WHAT YOU CAN'T USE</a:t>
            </a:r>
            <a:r>
              <a:rPr lang="en-US" b="true" sz="5000" spc="200">
                <a:solidFill>
                  <a:srgbClr val="06281C"/>
                </a:solidFill>
                <a:latin typeface="Poppins Bold"/>
                <a:ea typeface="Poppins Bold"/>
                <a:cs typeface="Poppins Bold"/>
                <a:sym typeface="Poppins Bold"/>
              </a:rPr>
              <a:t> </a:t>
            </a:r>
          </a:p>
        </p:txBody>
      </p:sp>
      <p:sp>
        <p:nvSpPr>
          <p:cNvPr name="TextBox 16" id="16"/>
          <p:cNvSpPr txBox="true"/>
          <p:nvPr/>
        </p:nvSpPr>
        <p:spPr>
          <a:xfrm rot="0">
            <a:off x="2345677" y="3129250"/>
            <a:ext cx="13596645" cy="1234440"/>
          </a:xfrm>
          <a:prstGeom prst="rect">
            <a:avLst/>
          </a:prstGeom>
        </p:spPr>
        <p:txBody>
          <a:bodyPr anchor="t" rtlCol="false" tIns="0" lIns="0" bIns="0" rIns="0">
            <a:spAutoFit/>
          </a:bodyPr>
          <a:lstStyle/>
          <a:p>
            <a:pPr algn="ctr">
              <a:lnSpc>
                <a:spcPts val="3360"/>
              </a:lnSpc>
              <a:spcBef>
                <a:spcPct val="0"/>
              </a:spcBef>
            </a:pPr>
            <a:r>
              <a:rPr lang="en-US" sz="2400" spc="480">
                <a:solidFill>
                  <a:srgbClr val="06281C"/>
                </a:solidFill>
                <a:latin typeface="Nunito"/>
                <a:ea typeface="Nunito"/>
                <a:cs typeface="Nunito"/>
                <a:sym typeface="Nunito"/>
              </a:rPr>
              <a:t>Discuss how composting food scraps and yard trash helps to minimize landfill waste while also creating nutrient-rich soil. Explain briefly how the garbage is composted.</a:t>
            </a:r>
          </a:p>
        </p:txBody>
      </p:sp>
      <p:sp>
        <p:nvSpPr>
          <p:cNvPr name="AutoShape 17" id="17"/>
          <p:cNvSpPr/>
          <p:nvPr/>
        </p:nvSpPr>
        <p:spPr>
          <a:xfrm>
            <a:off x="4123413" y="2830180"/>
            <a:ext cx="10041174" cy="0"/>
          </a:xfrm>
          <a:prstGeom prst="line">
            <a:avLst/>
          </a:prstGeom>
          <a:ln cap="flat" w="95250">
            <a:solidFill>
              <a:srgbClr val="ADBC9F"/>
            </a:solidFill>
            <a:prstDash val="solid"/>
            <a:headEnd type="none" len="sm" w="sm"/>
            <a:tailEnd type="none" len="sm" w="sm"/>
          </a:ln>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5922386" cy="10287000"/>
            <a:chOff x="0" y="0"/>
            <a:chExt cx="1559805" cy="2709333"/>
          </a:xfrm>
        </p:grpSpPr>
        <p:sp>
          <p:nvSpPr>
            <p:cNvPr name="Freeform 3" id="3"/>
            <p:cNvSpPr/>
            <p:nvPr/>
          </p:nvSpPr>
          <p:spPr>
            <a:xfrm flipH="false" flipV="false" rot="0">
              <a:off x="0" y="0"/>
              <a:ext cx="1559805" cy="2709333"/>
            </a:xfrm>
            <a:custGeom>
              <a:avLst/>
              <a:gdLst/>
              <a:ahLst/>
              <a:cxnLst/>
              <a:rect r="r" b="b" t="t" l="l"/>
              <a:pathLst>
                <a:path h="2709333" w="1559805">
                  <a:moveTo>
                    <a:pt x="0" y="0"/>
                  </a:moveTo>
                  <a:lnTo>
                    <a:pt x="1559805" y="0"/>
                  </a:lnTo>
                  <a:lnTo>
                    <a:pt x="1559805" y="2709333"/>
                  </a:lnTo>
                  <a:lnTo>
                    <a:pt x="0" y="2709333"/>
                  </a:lnTo>
                  <a:close/>
                </a:path>
              </a:pathLst>
            </a:custGeom>
            <a:solidFill>
              <a:srgbClr val="436850"/>
            </a:solidFill>
          </p:spPr>
        </p:sp>
        <p:sp>
          <p:nvSpPr>
            <p:cNvPr name="TextBox 4" id="4"/>
            <p:cNvSpPr txBox="true"/>
            <p:nvPr/>
          </p:nvSpPr>
          <p:spPr>
            <a:xfrm>
              <a:off x="0" y="-47625"/>
              <a:ext cx="1559805" cy="2756958"/>
            </a:xfrm>
            <a:prstGeom prst="rect">
              <a:avLst/>
            </a:prstGeom>
          </p:spPr>
          <p:txBody>
            <a:bodyPr anchor="ctr" rtlCol="false" tIns="50800" lIns="50800" bIns="50800" rIns="50800"/>
            <a:lstStyle/>
            <a:p>
              <a:pPr algn="ctr">
                <a:lnSpc>
                  <a:spcPts val="3499"/>
                </a:lnSpc>
              </a:pPr>
            </a:p>
          </p:txBody>
        </p:sp>
      </p:grpSp>
      <p:grpSp>
        <p:nvGrpSpPr>
          <p:cNvPr name="Group 5" id="5"/>
          <p:cNvGrpSpPr/>
          <p:nvPr/>
        </p:nvGrpSpPr>
        <p:grpSpPr>
          <a:xfrm rot="0">
            <a:off x="729409" y="718311"/>
            <a:ext cx="3862742" cy="4425189"/>
            <a:chOff x="0" y="0"/>
            <a:chExt cx="1480787" cy="1696402"/>
          </a:xfrm>
        </p:grpSpPr>
        <p:sp>
          <p:nvSpPr>
            <p:cNvPr name="Freeform 6" id="6"/>
            <p:cNvSpPr/>
            <p:nvPr/>
          </p:nvSpPr>
          <p:spPr>
            <a:xfrm flipH="false" flipV="false" rot="0">
              <a:off x="0" y="0"/>
              <a:ext cx="1480787" cy="1696402"/>
            </a:xfrm>
            <a:custGeom>
              <a:avLst/>
              <a:gdLst/>
              <a:ahLst/>
              <a:cxnLst/>
              <a:rect r="r" b="b" t="t" l="l"/>
              <a:pathLst>
                <a:path h="1696402" w="1480787">
                  <a:moveTo>
                    <a:pt x="0" y="0"/>
                  </a:moveTo>
                  <a:lnTo>
                    <a:pt x="1480787" y="0"/>
                  </a:lnTo>
                  <a:lnTo>
                    <a:pt x="1480787" y="1696402"/>
                  </a:lnTo>
                  <a:lnTo>
                    <a:pt x="0" y="1696402"/>
                  </a:lnTo>
                  <a:close/>
                </a:path>
              </a:pathLst>
            </a:custGeom>
            <a:blipFill>
              <a:blip r:embed="rId2"/>
              <a:stretch>
                <a:fillRect l="-60979" t="0" r="-10647" b="0"/>
              </a:stretch>
            </a:blipFill>
          </p:spPr>
        </p:sp>
      </p:grpSp>
      <p:grpSp>
        <p:nvGrpSpPr>
          <p:cNvPr name="Group 7" id="7"/>
          <p:cNvGrpSpPr/>
          <p:nvPr/>
        </p:nvGrpSpPr>
        <p:grpSpPr>
          <a:xfrm rot="0">
            <a:off x="729409" y="5143500"/>
            <a:ext cx="3862742" cy="4425189"/>
            <a:chOff x="0" y="0"/>
            <a:chExt cx="1480787" cy="1696402"/>
          </a:xfrm>
        </p:grpSpPr>
        <p:sp>
          <p:nvSpPr>
            <p:cNvPr name="Freeform 8" id="8"/>
            <p:cNvSpPr/>
            <p:nvPr/>
          </p:nvSpPr>
          <p:spPr>
            <a:xfrm flipH="false" flipV="false" rot="0">
              <a:off x="0" y="0"/>
              <a:ext cx="1480787" cy="1696402"/>
            </a:xfrm>
            <a:custGeom>
              <a:avLst/>
              <a:gdLst/>
              <a:ahLst/>
              <a:cxnLst/>
              <a:rect r="r" b="b" t="t" l="l"/>
              <a:pathLst>
                <a:path h="1696402" w="1480787">
                  <a:moveTo>
                    <a:pt x="0" y="0"/>
                  </a:moveTo>
                  <a:lnTo>
                    <a:pt x="1480787" y="0"/>
                  </a:lnTo>
                  <a:lnTo>
                    <a:pt x="1480787" y="1696402"/>
                  </a:lnTo>
                  <a:lnTo>
                    <a:pt x="0" y="1696402"/>
                  </a:lnTo>
                  <a:close/>
                </a:path>
              </a:pathLst>
            </a:custGeom>
            <a:blipFill>
              <a:blip r:embed="rId3"/>
              <a:stretch>
                <a:fillRect l="0" t="-23049" r="0" b="-7967"/>
              </a:stretch>
            </a:blipFill>
          </p:spPr>
        </p:sp>
      </p:grpSp>
      <p:grpSp>
        <p:nvGrpSpPr>
          <p:cNvPr name="Group 9" id="9"/>
          <p:cNvGrpSpPr/>
          <p:nvPr/>
        </p:nvGrpSpPr>
        <p:grpSpPr>
          <a:xfrm rot="0">
            <a:off x="4592151" y="718311"/>
            <a:ext cx="3862742" cy="4425189"/>
            <a:chOff x="0" y="0"/>
            <a:chExt cx="1480787" cy="1696402"/>
          </a:xfrm>
        </p:grpSpPr>
        <p:sp>
          <p:nvSpPr>
            <p:cNvPr name="Freeform 10" id="10"/>
            <p:cNvSpPr/>
            <p:nvPr/>
          </p:nvSpPr>
          <p:spPr>
            <a:xfrm flipH="false" flipV="false" rot="0">
              <a:off x="0" y="0"/>
              <a:ext cx="1480787" cy="1696402"/>
            </a:xfrm>
            <a:custGeom>
              <a:avLst/>
              <a:gdLst/>
              <a:ahLst/>
              <a:cxnLst/>
              <a:rect r="r" b="b" t="t" l="l"/>
              <a:pathLst>
                <a:path h="1696402" w="1480787">
                  <a:moveTo>
                    <a:pt x="0" y="0"/>
                  </a:moveTo>
                  <a:lnTo>
                    <a:pt x="1480787" y="0"/>
                  </a:lnTo>
                  <a:lnTo>
                    <a:pt x="1480787" y="1696402"/>
                  </a:lnTo>
                  <a:lnTo>
                    <a:pt x="0" y="1696402"/>
                  </a:lnTo>
                  <a:close/>
                </a:path>
              </a:pathLst>
            </a:custGeom>
            <a:blipFill>
              <a:blip r:embed="rId4"/>
              <a:stretch>
                <a:fillRect l="0" t="-15385" r="0" b="-15385"/>
              </a:stretch>
            </a:blipFill>
          </p:spPr>
        </p:sp>
      </p:grpSp>
      <p:grpSp>
        <p:nvGrpSpPr>
          <p:cNvPr name="Group 11" id="11"/>
          <p:cNvGrpSpPr/>
          <p:nvPr/>
        </p:nvGrpSpPr>
        <p:grpSpPr>
          <a:xfrm rot="0">
            <a:off x="4592151" y="5143500"/>
            <a:ext cx="3862742" cy="4425189"/>
            <a:chOff x="0" y="0"/>
            <a:chExt cx="1480787" cy="1696402"/>
          </a:xfrm>
        </p:grpSpPr>
        <p:sp>
          <p:nvSpPr>
            <p:cNvPr name="Freeform 12" id="12"/>
            <p:cNvSpPr/>
            <p:nvPr/>
          </p:nvSpPr>
          <p:spPr>
            <a:xfrm flipH="false" flipV="false" rot="0">
              <a:off x="0" y="0"/>
              <a:ext cx="1480787" cy="1696402"/>
            </a:xfrm>
            <a:custGeom>
              <a:avLst/>
              <a:gdLst/>
              <a:ahLst/>
              <a:cxnLst/>
              <a:rect r="r" b="b" t="t" l="l"/>
              <a:pathLst>
                <a:path h="1696402" w="1480787">
                  <a:moveTo>
                    <a:pt x="0" y="0"/>
                  </a:moveTo>
                  <a:lnTo>
                    <a:pt x="1480787" y="0"/>
                  </a:lnTo>
                  <a:lnTo>
                    <a:pt x="1480787" y="1696402"/>
                  </a:lnTo>
                  <a:lnTo>
                    <a:pt x="0" y="1696402"/>
                  </a:lnTo>
                  <a:close/>
                </a:path>
              </a:pathLst>
            </a:custGeom>
            <a:blipFill>
              <a:blip r:embed="rId5"/>
              <a:stretch>
                <a:fillRect l="0" t="-29530" r="-122308" b="0"/>
              </a:stretch>
            </a:blipFill>
          </p:spPr>
        </p:sp>
      </p:grpSp>
      <p:sp>
        <p:nvSpPr>
          <p:cNvPr name="AutoShape 13" id="13"/>
          <p:cNvSpPr/>
          <p:nvPr/>
        </p:nvSpPr>
        <p:spPr>
          <a:xfrm>
            <a:off x="8799446" y="4066743"/>
            <a:ext cx="0" cy="6220257"/>
          </a:xfrm>
          <a:prstGeom prst="line">
            <a:avLst/>
          </a:prstGeom>
          <a:ln cap="flat" w="95250">
            <a:solidFill>
              <a:srgbClr val="436850"/>
            </a:solidFill>
            <a:prstDash val="solid"/>
            <a:headEnd type="none" len="sm" w="sm"/>
            <a:tailEnd type="none" len="sm" w="sm"/>
          </a:ln>
        </p:spPr>
      </p:sp>
      <p:sp>
        <p:nvSpPr>
          <p:cNvPr name="TextBox 14" id="14"/>
          <p:cNvSpPr txBox="true"/>
          <p:nvPr/>
        </p:nvSpPr>
        <p:spPr>
          <a:xfrm rot="0">
            <a:off x="9144000" y="981075"/>
            <a:ext cx="8115300" cy="1571625"/>
          </a:xfrm>
          <a:prstGeom prst="rect">
            <a:avLst/>
          </a:prstGeom>
        </p:spPr>
        <p:txBody>
          <a:bodyPr anchor="t" rtlCol="false" tIns="0" lIns="0" bIns="0" rIns="0">
            <a:spAutoFit/>
          </a:bodyPr>
          <a:lstStyle/>
          <a:p>
            <a:pPr algn="l" marL="0" indent="0" lvl="0">
              <a:lnSpc>
                <a:spcPts val="6000"/>
              </a:lnSpc>
            </a:pPr>
            <a:r>
              <a:rPr lang="en-US" b="true" sz="5000" spc="200">
                <a:solidFill>
                  <a:srgbClr val="06281C"/>
                </a:solidFill>
                <a:latin typeface="Poppins Bold"/>
                <a:ea typeface="Poppins Bold"/>
                <a:cs typeface="Poppins Bold"/>
                <a:sym typeface="Poppins Bold"/>
              </a:rPr>
              <a:t>RETHINK YOUR CONSUMPTION</a:t>
            </a:r>
            <a:r>
              <a:rPr lang="en-US" b="true" sz="5000" spc="200">
                <a:solidFill>
                  <a:srgbClr val="06281C"/>
                </a:solidFill>
                <a:latin typeface="Poppins Bold"/>
                <a:ea typeface="Poppins Bold"/>
                <a:cs typeface="Poppins Bold"/>
                <a:sym typeface="Poppins Bold"/>
              </a:rPr>
              <a:t> </a:t>
            </a:r>
          </a:p>
        </p:txBody>
      </p:sp>
      <p:sp>
        <p:nvSpPr>
          <p:cNvPr name="TextBox 15" id="15"/>
          <p:cNvSpPr txBox="true"/>
          <p:nvPr/>
        </p:nvSpPr>
        <p:spPr>
          <a:xfrm rot="0">
            <a:off x="9144000" y="4037329"/>
            <a:ext cx="8115300" cy="3474720"/>
          </a:xfrm>
          <a:prstGeom prst="rect">
            <a:avLst/>
          </a:prstGeom>
        </p:spPr>
        <p:txBody>
          <a:bodyPr anchor="t" rtlCol="false" tIns="0" lIns="0" bIns="0" rIns="0">
            <a:spAutoFit/>
          </a:bodyPr>
          <a:lstStyle/>
          <a:p>
            <a:pPr algn="l">
              <a:lnSpc>
                <a:spcPts val="3450"/>
              </a:lnSpc>
            </a:pPr>
            <a:r>
              <a:rPr lang="en-US" sz="2300" spc="460">
                <a:solidFill>
                  <a:srgbClr val="000000"/>
                </a:solidFill>
                <a:latin typeface="Nunito"/>
                <a:ea typeface="Nunito"/>
                <a:cs typeface="Nunito"/>
                <a:sym typeface="Nunito"/>
              </a:rPr>
              <a:t>Encourage mindful consumption while briefly explaining the concept. Give an example of responsible shopping, such as buying local and seasonal items and supporting environmentally friendly firms. Mention how important it is to extend the life of your possessions through proper maintenance.</a:t>
            </a:r>
          </a:p>
        </p:txBody>
      </p:sp>
      <p:sp>
        <p:nvSpPr>
          <p:cNvPr name="TextBox 16" id="16"/>
          <p:cNvSpPr txBox="true"/>
          <p:nvPr/>
        </p:nvSpPr>
        <p:spPr>
          <a:xfrm rot="0">
            <a:off x="9142346" y="8776970"/>
            <a:ext cx="8116954" cy="481330"/>
          </a:xfrm>
          <a:prstGeom prst="rect">
            <a:avLst/>
          </a:prstGeom>
        </p:spPr>
        <p:txBody>
          <a:bodyPr anchor="t" rtlCol="false" tIns="0" lIns="0" bIns="0" rIns="0">
            <a:spAutoFit/>
          </a:bodyPr>
          <a:lstStyle/>
          <a:p>
            <a:pPr algn="r" marL="0" indent="0" lvl="0">
              <a:lnSpc>
                <a:spcPts val="3919"/>
              </a:lnSpc>
              <a:spcBef>
                <a:spcPct val="0"/>
              </a:spcBef>
            </a:pPr>
            <a:r>
              <a:rPr lang="en-US" b="true" sz="2799" spc="559">
                <a:solidFill>
                  <a:srgbClr val="FBFADA"/>
                </a:solidFill>
                <a:latin typeface="DM Sans Bold"/>
                <a:ea typeface="DM Sans Bold"/>
                <a:cs typeface="DM Sans Bold"/>
                <a:sym typeface="DM Sans Bold"/>
              </a:rPr>
              <a:t>GIGGLING PLATYPUS CO.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DAGdR5vkOE4</dc:identifier>
  <dcterms:modified xsi:type="dcterms:W3CDTF">2011-08-01T06:04:30Z</dcterms:modified>
  <cp:revision>1</cp:revision>
  <dc:title>3Rs (Reduce-Reuse-Recycle)</dc:title>
</cp:coreProperties>
</file>